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4" r:id="rId3"/>
    <p:sldId id="335" r:id="rId4"/>
    <p:sldId id="289" r:id="rId5"/>
    <p:sldId id="258" r:id="rId6"/>
    <p:sldId id="291" r:id="rId7"/>
    <p:sldId id="284" r:id="rId8"/>
    <p:sldId id="306" r:id="rId9"/>
    <p:sldId id="286" r:id="rId10"/>
    <p:sldId id="287" r:id="rId11"/>
    <p:sldId id="307" r:id="rId12"/>
    <p:sldId id="295" r:id="rId13"/>
    <p:sldId id="310" r:id="rId14"/>
    <p:sldId id="282" r:id="rId15"/>
    <p:sldId id="263" r:id="rId16"/>
    <p:sldId id="296" r:id="rId17"/>
    <p:sldId id="298" r:id="rId18"/>
    <p:sldId id="328" r:id="rId19"/>
    <p:sldId id="329" r:id="rId20"/>
    <p:sldId id="330" r:id="rId21"/>
    <p:sldId id="332" r:id="rId22"/>
    <p:sldId id="333" r:id="rId23"/>
    <p:sldId id="334" r:id="rId24"/>
    <p:sldId id="301" r:id="rId25"/>
    <p:sldId id="300" r:id="rId26"/>
    <p:sldId id="336" r:id="rId27"/>
    <p:sldId id="311" r:id="rId28"/>
    <p:sldId id="30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EB4A35B-8347-654D-8F98-74AB849C6D98}">
          <p14:sldIdLst>
            <p14:sldId id="256"/>
            <p14:sldId id="274"/>
            <p14:sldId id="335"/>
            <p14:sldId id="289"/>
            <p14:sldId id="258"/>
            <p14:sldId id="291"/>
            <p14:sldId id="284"/>
            <p14:sldId id="306"/>
            <p14:sldId id="286"/>
            <p14:sldId id="287"/>
            <p14:sldId id="307"/>
            <p14:sldId id="295"/>
            <p14:sldId id="310"/>
            <p14:sldId id="282"/>
            <p14:sldId id="263"/>
            <p14:sldId id="296"/>
            <p14:sldId id="298"/>
            <p14:sldId id="328"/>
            <p14:sldId id="329"/>
            <p14:sldId id="330"/>
            <p14:sldId id="332"/>
            <p14:sldId id="333"/>
            <p14:sldId id="334"/>
            <p14:sldId id="301"/>
            <p14:sldId id="300"/>
            <p14:sldId id="336"/>
            <p14:sldId id="311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4" autoAdjust="0"/>
    <p:restoredTop sz="90769" autoAdjust="0"/>
  </p:normalViewPr>
  <p:slideViewPr>
    <p:cSldViewPr snapToGrid="0" snapToObjects="1">
      <p:cViewPr varScale="1">
        <p:scale>
          <a:sx n="61" d="100"/>
          <a:sy n="61" d="100"/>
        </p:scale>
        <p:origin x="-704" y="-104"/>
      </p:cViewPr>
      <p:guideLst>
        <p:guide orient="horz" pos="2319"/>
        <p:guide orient="horz" pos="2160"/>
        <p:guide pos="4363"/>
        <p:guide pos="40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223F2-23C1-EC4F-B2EE-BB4ED1874CF3}" type="datetimeFigureOut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5AA6D-C19E-C844-B47C-1ED7FF235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6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C43A4-386E-A942-BE45-19CE12255A0B}" type="datetimeFigureOut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1C124-817D-204F-A52B-92E2DC2BE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33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1C124-817D-204F-A52B-92E2DC2BEC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1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1C124-817D-204F-A52B-92E2DC2BEC2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29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LZ78 factorization of</a:t>
            </a:r>
            <a:r>
              <a:rPr kumimoji="1" lang="en-US" altLang="ja-JP" baseline="0" dirty="0" smtClean="0"/>
              <a:t> a string is a factorization where each factor is one character longer than a previous factor</a:t>
            </a:r>
          </a:p>
          <a:p>
            <a:r>
              <a:rPr kumimoji="1" lang="en-US" altLang="ja-JP" baseline="0" dirty="0" smtClean="0"/>
              <a:t>that is a prefix of the rest of the string.</a:t>
            </a:r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1C124-817D-204F-A52B-92E2DC2BEC2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329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1C124-817D-204F-A52B-92E2DC2BEC2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284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1C124-817D-204F-A52B-92E2DC2BEC2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010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It could be worse even if it's not completely incompressible.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1C124-817D-204F-A52B-92E2DC2BEC2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812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1C124-817D-204F-A52B-92E2DC2BEC27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4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none" baseline="0">
                <a:latin typeface="Times New Roman"/>
                <a:cs typeface="Times New Roman"/>
              </a:defRPr>
            </a:lvl1pPr>
          </a:lstStyle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latin typeface="Times New Roman"/>
                <a:cs typeface="Times New Roman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dirty="0" smtClean="0"/>
              <a:t>マスター サブタイトルの書式設定</a:t>
            </a:r>
            <a:endParaRPr kumimoji="0" lang="en-US" dirty="0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D37C30-5602-6349-9DB7-00C9874545E1}" type="datetime1">
              <a:rPr lang="ja-JP" altLang="en-US" smtClean="0"/>
              <a:t>2012/10/25</a:t>
            </a:fld>
            <a:endParaRPr 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4708-D1DB-6E49-9705-F04D72D796AB}" type="datetime1">
              <a:rPr lang="ja-JP" altLang="en-US" smtClean="0"/>
              <a:t>2012/10/25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CD803A8-1494-E84C-BBFC-71478890E857}" type="datetime1">
              <a:rPr lang="ja-JP" altLang="en-US" smtClean="0"/>
              <a:t>2012/10/25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8A04-5FCD-DE4E-9F24-7E19ABC80AB0}" type="datetime1">
              <a:rPr lang="ja-JP" altLang="en-US" smtClean="0"/>
              <a:t>2012/10/25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612648" y="1326167"/>
            <a:ext cx="8153400" cy="4769833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A8B-EF3D-0248-A877-A74168B58A63}" type="datetime1">
              <a:rPr lang="ja-JP" altLang="en-US" smtClean="0"/>
              <a:t>2012/10/25</a:t>
            </a:fld>
            <a:endParaRPr lang="en-US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CF4209-A63E-B440-808A-9BCEC24042EB}" type="datetime1">
              <a:rPr lang="ja-JP" altLang="en-US" smtClean="0"/>
              <a:t>2012/10/25</a:t>
            </a:fld>
            <a:endParaRPr 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フッター プレースホルダー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F89B39-4A34-EA45-B9D2-153894776036}" type="datetime1">
              <a:rPr lang="ja-JP" altLang="en-US" smtClean="0"/>
              <a:t>2012/10/25</a:t>
            </a:fld>
            <a:endParaRPr 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AF3-A8E3-E248-BB19-90389AF1FA67}" type="datetime1">
              <a:rPr lang="ja-JP" altLang="en-US" smtClean="0"/>
              <a:t>2012/10/25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6A33-EB10-8E47-BCF6-D0C0C11EEDEA}" type="datetime1">
              <a:rPr lang="ja-JP" altLang="en-US" smtClean="0"/>
              <a:t>2012/10/25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4D25-C87B-3B41-BF00-C8DB995D18DC}" type="datetime1">
              <a:rPr lang="ja-JP" altLang="en-US" smtClean="0"/>
              <a:t>2012/10/25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E26920-C516-E142-83EF-6C4E35B7EB23}" type="datetime1">
              <a:rPr lang="ja-JP" altLang="en-US" smtClean="0"/>
              <a:t>2012/10/25</a:t>
            </a:fld>
            <a:endParaRPr lang="en-US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プレースホルダーまでドラッグするかアイコンをクリックして図を追加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612648" y="1326167"/>
            <a:ext cx="8153400" cy="52734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9648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/>
              <a:cs typeface="Times New Roman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55368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90550" y="55368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Times New Roman"/>
              <a:cs typeface="Times New Roman"/>
            </a:endParaRPr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0" y="4743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609600" y="-12894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SPIRE 2012 @ Cartagena, Colombia</a:t>
            </a:r>
            <a:endParaRPr lang="en-US" dirty="0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096000" y="-128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fld id="{8CCDC817-24D7-9344-81B1-A429E680BC59}" type="datetime1">
              <a:rPr lang="ja-JP" altLang="en-US" smtClean="0"/>
              <a:t>2012/10/25</a:t>
            </a:fld>
            <a:endParaRPr lang="en-US"/>
          </a:p>
        </p:txBody>
      </p:sp>
      <p:cxnSp>
        <p:nvCxnSpPr>
          <p:cNvPr id="5" name="直線コネクタ 4"/>
          <p:cNvCxnSpPr/>
          <p:nvPr userDrawn="1"/>
        </p:nvCxnSpPr>
        <p:spPr>
          <a:xfrm>
            <a:off x="0" y="126900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Times New Roman"/>
          <a:ea typeface="+mj-ea"/>
          <a:cs typeface="Times New Roman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Efficient LZ78 factorization of grammar compressed text</a:t>
            </a:r>
            <a:endParaRPr kumimoji="1" lang="ja-JP" altLang="en-US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kumimoji="1" lang="en-US" altLang="ja-JP" dirty="0" smtClean="0"/>
              <a:t>Hideo </a:t>
            </a:r>
            <a:r>
              <a:rPr kumimoji="1" lang="en-US" altLang="ja-JP" dirty="0" err="1" smtClean="0"/>
              <a:t>Bannai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Shunsuke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Inenaga</a:t>
            </a:r>
            <a:r>
              <a:rPr kumimoji="1" lang="en-US" altLang="ja-JP" dirty="0" smtClean="0"/>
              <a:t>, Masayuki Takeda</a:t>
            </a:r>
          </a:p>
          <a:p>
            <a:pPr algn="r"/>
            <a:r>
              <a:rPr lang="en-US" altLang="ja-JP" dirty="0" smtClean="0"/>
              <a:t>Kyushu University, Japan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Times New Roman"/>
                <a:cs typeface="Times New Roman"/>
              </a:rPr>
              <a:t>SPIRE 2012 @ Cartagena, Colombia</a:t>
            </a:r>
            <a:endParaRPr lang="en-US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363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図形グループ 272"/>
          <p:cNvGrpSpPr/>
          <p:nvPr/>
        </p:nvGrpSpPr>
        <p:grpSpPr>
          <a:xfrm>
            <a:off x="585886" y="2541487"/>
            <a:ext cx="3538726" cy="3640594"/>
            <a:chOff x="585886" y="2684759"/>
            <a:chExt cx="3538726" cy="3640594"/>
          </a:xfrm>
        </p:grpSpPr>
        <p:cxnSp>
          <p:nvCxnSpPr>
            <p:cNvPr id="276" name="直線矢印コネクタ 275"/>
            <p:cNvCxnSpPr>
              <a:stCxn id="280" idx="3"/>
              <a:endCxn id="287" idx="0"/>
            </p:cNvCxnSpPr>
            <p:nvPr/>
          </p:nvCxnSpPr>
          <p:spPr>
            <a:xfrm flipH="1">
              <a:off x="1864618" y="2955521"/>
              <a:ext cx="355106" cy="1329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円/楕円 279"/>
            <p:cNvSpPr/>
            <p:nvPr/>
          </p:nvSpPr>
          <p:spPr>
            <a:xfrm>
              <a:off x="2180173" y="272500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84" name="直線矢印コネクタ 283"/>
            <p:cNvCxnSpPr>
              <a:stCxn id="379" idx="3"/>
              <a:endCxn id="298" idx="0"/>
            </p:cNvCxnSpPr>
            <p:nvPr/>
          </p:nvCxnSpPr>
          <p:spPr>
            <a:xfrm flipH="1">
              <a:off x="1999391" y="3682227"/>
              <a:ext cx="234566" cy="1963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円/楕円 286"/>
            <p:cNvSpPr/>
            <p:nvPr/>
          </p:nvSpPr>
          <p:spPr>
            <a:xfrm>
              <a:off x="1729584" y="3088483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1" name="直線矢印コネクタ 290"/>
            <p:cNvCxnSpPr>
              <a:stCxn id="280" idx="5"/>
              <a:endCxn id="385" idx="1"/>
            </p:cNvCxnSpPr>
            <p:nvPr/>
          </p:nvCxnSpPr>
          <p:spPr>
            <a:xfrm>
              <a:off x="2410690" y="2955521"/>
              <a:ext cx="345442" cy="1316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8" name="円/楕円 297"/>
            <p:cNvSpPr/>
            <p:nvPr/>
          </p:nvSpPr>
          <p:spPr>
            <a:xfrm>
              <a:off x="1864357" y="387860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00" name="直線矢印コネクタ 299"/>
            <p:cNvCxnSpPr>
              <a:stCxn id="377" idx="5"/>
              <a:endCxn id="375" idx="0"/>
            </p:cNvCxnSpPr>
            <p:nvPr/>
          </p:nvCxnSpPr>
          <p:spPr>
            <a:xfrm>
              <a:off x="1174522" y="4218534"/>
              <a:ext cx="362739" cy="1432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3" name="円/楕円 302"/>
            <p:cNvSpPr/>
            <p:nvPr/>
          </p:nvSpPr>
          <p:spPr>
            <a:xfrm>
              <a:off x="3204020" y="344692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05" name="直線矢印コネクタ 304"/>
            <p:cNvCxnSpPr>
              <a:stCxn id="303" idx="3"/>
              <a:endCxn id="370" idx="0"/>
            </p:cNvCxnSpPr>
            <p:nvPr/>
          </p:nvCxnSpPr>
          <p:spPr>
            <a:xfrm flipH="1">
              <a:off x="3186506" y="3677441"/>
              <a:ext cx="57065" cy="8732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直線矢印コネクタ 305"/>
            <p:cNvCxnSpPr>
              <a:stCxn id="298" idx="5"/>
              <a:endCxn id="307" idx="0"/>
            </p:cNvCxnSpPr>
            <p:nvPr/>
          </p:nvCxnSpPr>
          <p:spPr>
            <a:xfrm>
              <a:off x="2094874" y="4109122"/>
              <a:ext cx="587314" cy="2526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円/楕円 306"/>
            <p:cNvSpPr/>
            <p:nvPr/>
          </p:nvSpPr>
          <p:spPr>
            <a:xfrm>
              <a:off x="2547154" y="436178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10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308" name="テキスト ボックス 307"/>
            <p:cNvSpPr txBox="1"/>
            <p:nvPr/>
          </p:nvSpPr>
          <p:spPr>
            <a:xfrm>
              <a:off x="1896234" y="2684759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328" name="直線矢印コネクタ 327"/>
            <p:cNvCxnSpPr>
              <a:stCxn id="307" idx="3"/>
              <a:endCxn id="329" idx="0"/>
            </p:cNvCxnSpPr>
            <p:nvPr/>
          </p:nvCxnSpPr>
          <p:spPr>
            <a:xfrm flipH="1">
              <a:off x="2355831" y="4592301"/>
              <a:ext cx="230874" cy="14629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9" name="円/楕円 328"/>
            <p:cNvSpPr/>
            <p:nvPr/>
          </p:nvSpPr>
          <p:spPr>
            <a:xfrm>
              <a:off x="2220797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370" name="円/楕円 369"/>
            <p:cNvSpPr/>
            <p:nvPr/>
          </p:nvSpPr>
          <p:spPr>
            <a:xfrm>
              <a:off x="3051472" y="455066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8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71" name="直線矢印コネクタ 370"/>
            <p:cNvCxnSpPr>
              <a:stCxn id="370" idx="3"/>
              <a:endCxn id="383" idx="0"/>
            </p:cNvCxnSpPr>
            <p:nvPr/>
          </p:nvCxnSpPr>
          <p:spPr>
            <a:xfrm flipH="1">
              <a:off x="2997445" y="4781186"/>
              <a:ext cx="93578" cy="12740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線矢印コネクタ 371"/>
            <p:cNvCxnSpPr>
              <a:stCxn id="377" idx="3"/>
              <a:endCxn id="380" idx="0"/>
            </p:cNvCxnSpPr>
            <p:nvPr/>
          </p:nvCxnSpPr>
          <p:spPr>
            <a:xfrm flipH="1">
              <a:off x="849633" y="4218534"/>
              <a:ext cx="133923" cy="18367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3" name="円/楕円 372"/>
            <p:cNvSpPr/>
            <p:nvPr/>
          </p:nvSpPr>
          <p:spPr>
            <a:xfrm>
              <a:off x="1792832" y="4922673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7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74" name="直線矢印コネクタ 373"/>
            <p:cNvCxnSpPr>
              <a:stCxn id="373" idx="3"/>
              <a:endCxn id="382" idx="0"/>
            </p:cNvCxnSpPr>
            <p:nvPr/>
          </p:nvCxnSpPr>
          <p:spPr>
            <a:xfrm flipH="1">
              <a:off x="1748925" y="5153190"/>
              <a:ext cx="83458" cy="9020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5" name="円/楕円 374"/>
            <p:cNvSpPr/>
            <p:nvPr/>
          </p:nvSpPr>
          <p:spPr>
            <a:xfrm>
              <a:off x="1402227" y="436178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9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76" name="直線矢印コネクタ 375"/>
            <p:cNvCxnSpPr>
              <a:stCxn id="375" idx="3"/>
              <a:endCxn id="381" idx="0"/>
            </p:cNvCxnSpPr>
            <p:nvPr/>
          </p:nvCxnSpPr>
          <p:spPr>
            <a:xfrm flipH="1">
              <a:off x="1316429" y="4592301"/>
              <a:ext cx="125349" cy="14629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円/楕円 376"/>
            <p:cNvSpPr/>
            <p:nvPr/>
          </p:nvSpPr>
          <p:spPr>
            <a:xfrm>
              <a:off x="944005" y="3988017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78" name="直線矢印コネクタ 377"/>
            <p:cNvCxnSpPr>
              <a:stCxn id="287" idx="3"/>
              <a:endCxn id="377" idx="0"/>
            </p:cNvCxnSpPr>
            <p:nvPr/>
          </p:nvCxnSpPr>
          <p:spPr>
            <a:xfrm flipH="1">
              <a:off x="1079039" y="3319000"/>
              <a:ext cx="690096" cy="6690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9" name="円/楕円 378"/>
            <p:cNvSpPr/>
            <p:nvPr/>
          </p:nvSpPr>
          <p:spPr>
            <a:xfrm>
              <a:off x="2194406" y="3451710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380" name="円/楕円 379"/>
            <p:cNvSpPr/>
            <p:nvPr/>
          </p:nvSpPr>
          <p:spPr>
            <a:xfrm>
              <a:off x="714599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381" name="円/楕円 380"/>
            <p:cNvSpPr/>
            <p:nvPr/>
          </p:nvSpPr>
          <p:spPr>
            <a:xfrm>
              <a:off x="1181395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382" name="円/楕円 381"/>
            <p:cNvSpPr/>
            <p:nvPr/>
          </p:nvSpPr>
          <p:spPr>
            <a:xfrm>
              <a:off x="1613891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383" name="円/楕円 382"/>
            <p:cNvSpPr/>
            <p:nvPr/>
          </p:nvSpPr>
          <p:spPr>
            <a:xfrm>
              <a:off x="2862411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84" name="直線矢印コネクタ 383"/>
            <p:cNvCxnSpPr>
              <a:stCxn id="287" idx="5"/>
              <a:endCxn id="379" idx="0"/>
            </p:cNvCxnSpPr>
            <p:nvPr/>
          </p:nvCxnSpPr>
          <p:spPr>
            <a:xfrm>
              <a:off x="1960101" y="3319000"/>
              <a:ext cx="369339" cy="1327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5" name="円/楕円 384"/>
            <p:cNvSpPr/>
            <p:nvPr/>
          </p:nvSpPr>
          <p:spPr>
            <a:xfrm>
              <a:off x="2716581" y="304764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86" name="直線矢印コネクタ 385"/>
            <p:cNvCxnSpPr>
              <a:stCxn id="385" idx="5"/>
              <a:endCxn id="303" idx="1"/>
            </p:cNvCxnSpPr>
            <p:nvPr/>
          </p:nvCxnSpPr>
          <p:spPr>
            <a:xfrm>
              <a:off x="2947098" y="3278161"/>
              <a:ext cx="296473" cy="2083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直線矢印コネクタ 386"/>
            <p:cNvCxnSpPr>
              <a:stCxn id="298" idx="4"/>
              <a:endCxn id="373" idx="0"/>
            </p:cNvCxnSpPr>
            <p:nvPr/>
          </p:nvCxnSpPr>
          <p:spPr>
            <a:xfrm flipH="1">
              <a:off x="1927866" y="4148673"/>
              <a:ext cx="71525" cy="774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8" name="テキスト ボックス 387"/>
            <p:cNvSpPr txBox="1"/>
            <p:nvPr/>
          </p:nvSpPr>
          <p:spPr>
            <a:xfrm>
              <a:off x="2426339" y="268912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89" name="テキスト ボックス 388"/>
            <p:cNvSpPr txBox="1"/>
            <p:nvPr/>
          </p:nvSpPr>
          <p:spPr>
            <a:xfrm>
              <a:off x="2986028" y="303621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90" name="テキスト ボックス 389"/>
            <p:cNvSpPr txBox="1"/>
            <p:nvPr/>
          </p:nvSpPr>
          <p:spPr>
            <a:xfrm>
              <a:off x="1921731" y="343494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91" name="テキスト ボックス 390"/>
            <p:cNvSpPr txBox="1"/>
            <p:nvPr/>
          </p:nvSpPr>
          <p:spPr>
            <a:xfrm>
              <a:off x="1965929" y="306842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92" name="テキスト ボックス 391"/>
            <p:cNvSpPr txBox="1"/>
            <p:nvPr/>
          </p:nvSpPr>
          <p:spPr>
            <a:xfrm>
              <a:off x="1454870" y="307143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93" name="テキスト ボックス 392"/>
            <p:cNvSpPr txBox="1"/>
            <p:nvPr/>
          </p:nvSpPr>
          <p:spPr>
            <a:xfrm>
              <a:off x="1214073" y="331736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94" name="テキスト ボックス 393"/>
            <p:cNvSpPr txBox="1"/>
            <p:nvPr/>
          </p:nvSpPr>
          <p:spPr>
            <a:xfrm>
              <a:off x="994809" y="349678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95" name="円/楕円 394"/>
            <p:cNvSpPr/>
            <p:nvPr/>
          </p:nvSpPr>
          <p:spPr>
            <a:xfrm>
              <a:off x="3428658" y="3988017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96" name="直線矢印コネクタ 395"/>
            <p:cNvCxnSpPr>
              <a:stCxn id="303" idx="5"/>
              <a:endCxn id="395" idx="0"/>
            </p:cNvCxnSpPr>
            <p:nvPr/>
          </p:nvCxnSpPr>
          <p:spPr>
            <a:xfrm>
              <a:off x="3434537" y="3677441"/>
              <a:ext cx="129155" cy="3105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線矢印コネクタ 396"/>
            <p:cNvCxnSpPr>
              <a:stCxn id="395" idx="5"/>
              <a:endCxn id="398" idx="0"/>
            </p:cNvCxnSpPr>
            <p:nvPr/>
          </p:nvCxnSpPr>
          <p:spPr>
            <a:xfrm>
              <a:off x="3659175" y="4218534"/>
              <a:ext cx="235956" cy="18367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8" name="円/楕円 397"/>
            <p:cNvSpPr/>
            <p:nvPr/>
          </p:nvSpPr>
          <p:spPr>
            <a:xfrm>
              <a:off x="3760097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399" name="テキスト ボックス 398"/>
            <p:cNvSpPr txBox="1"/>
            <p:nvPr/>
          </p:nvSpPr>
          <p:spPr>
            <a:xfrm>
              <a:off x="714599" y="40739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0" name="テキスト ボックス 399"/>
            <p:cNvSpPr txBox="1"/>
            <p:nvPr/>
          </p:nvSpPr>
          <p:spPr>
            <a:xfrm>
              <a:off x="691253" y="4280539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1" name="テキスト ボックス 400"/>
            <p:cNvSpPr txBox="1"/>
            <p:nvPr/>
          </p:nvSpPr>
          <p:spPr>
            <a:xfrm>
              <a:off x="674373" y="448711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2" name="テキスト ボックス 401"/>
            <p:cNvSpPr txBox="1"/>
            <p:nvPr/>
          </p:nvSpPr>
          <p:spPr>
            <a:xfrm>
              <a:off x="649875" y="469368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3" name="テキスト ボックス 402"/>
            <p:cNvSpPr txBox="1"/>
            <p:nvPr/>
          </p:nvSpPr>
          <p:spPr>
            <a:xfrm>
              <a:off x="643428" y="490025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4" name="テキスト ボックス 403"/>
            <p:cNvSpPr txBox="1"/>
            <p:nvPr/>
          </p:nvSpPr>
          <p:spPr>
            <a:xfrm>
              <a:off x="629795" y="510683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5" name="テキスト ボックス 404"/>
            <p:cNvSpPr txBox="1"/>
            <p:nvPr/>
          </p:nvSpPr>
          <p:spPr>
            <a:xfrm>
              <a:off x="614370" y="53134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6" name="テキスト ボックス 405"/>
            <p:cNvSpPr txBox="1"/>
            <p:nvPr/>
          </p:nvSpPr>
          <p:spPr>
            <a:xfrm>
              <a:off x="603937" y="551997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7" name="テキスト ボックス 406"/>
            <p:cNvSpPr txBox="1"/>
            <p:nvPr/>
          </p:nvSpPr>
          <p:spPr>
            <a:xfrm>
              <a:off x="585886" y="572655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8" name="テキスト ボックス 407"/>
            <p:cNvSpPr txBox="1"/>
            <p:nvPr/>
          </p:nvSpPr>
          <p:spPr>
            <a:xfrm>
              <a:off x="1214073" y="394895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9" name="テキスト ボックス 408"/>
            <p:cNvSpPr txBox="1"/>
            <p:nvPr/>
          </p:nvSpPr>
          <p:spPr>
            <a:xfrm>
              <a:off x="1147957" y="464295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10" name="テキスト ボックス 409"/>
            <p:cNvSpPr txBox="1"/>
            <p:nvPr/>
          </p:nvSpPr>
          <p:spPr>
            <a:xfrm>
              <a:off x="1134324" y="484952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11" name="テキスト ボックス 410"/>
            <p:cNvSpPr txBox="1"/>
            <p:nvPr/>
          </p:nvSpPr>
          <p:spPr>
            <a:xfrm>
              <a:off x="1118899" y="5056099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12" name="テキスト ボックス 411"/>
            <p:cNvSpPr txBox="1"/>
            <p:nvPr/>
          </p:nvSpPr>
          <p:spPr>
            <a:xfrm>
              <a:off x="1108466" y="526267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13" name="テキスト ボックス 412"/>
            <p:cNvSpPr txBox="1"/>
            <p:nvPr/>
          </p:nvSpPr>
          <p:spPr>
            <a:xfrm>
              <a:off x="1090415" y="546924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14" name="テキスト ボックス 413"/>
            <p:cNvSpPr txBox="1"/>
            <p:nvPr/>
          </p:nvSpPr>
          <p:spPr>
            <a:xfrm>
              <a:off x="2214749" y="3859269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15" name="テキスト ボックス 414"/>
            <p:cNvSpPr txBox="1"/>
            <p:nvPr/>
          </p:nvSpPr>
          <p:spPr>
            <a:xfrm>
              <a:off x="1692295" y="396986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16" name="テキスト ボックス 415"/>
            <p:cNvSpPr txBox="1"/>
            <p:nvPr/>
          </p:nvSpPr>
          <p:spPr>
            <a:xfrm>
              <a:off x="1676870" y="417643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17" name="テキスト ボックス 416"/>
            <p:cNvSpPr txBox="1"/>
            <p:nvPr/>
          </p:nvSpPr>
          <p:spPr>
            <a:xfrm>
              <a:off x="1666437" y="438301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18" name="テキスト ボックス 417"/>
            <p:cNvSpPr txBox="1"/>
            <p:nvPr/>
          </p:nvSpPr>
          <p:spPr>
            <a:xfrm>
              <a:off x="1648386" y="458958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19" name="テキスト ボックス 418"/>
            <p:cNvSpPr txBox="1"/>
            <p:nvPr/>
          </p:nvSpPr>
          <p:spPr>
            <a:xfrm>
              <a:off x="1552274" y="49847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20" name="テキスト ボックス 419"/>
            <p:cNvSpPr txBox="1"/>
            <p:nvPr/>
          </p:nvSpPr>
          <p:spPr>
            <a:xfrm>
              <a:off x="1545088" y="514614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21" name="テキスト ボックス 420"/>
            <p:cNvSpPr txBox="1"/>
            <p:nvPr/>
          </p:nvSpPr>
          <p:spPr>
            <a:xfrm>
              <a:off x="1529663" y="533338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22" name="テキスト ボックス 421"/>
            <p:cNvSpPr txBox="1"/>
            <p:nvPr/>
          </p:nvSpPr>
          <p:spPr>
            <a:xfrm>
              <a:off x="1519230" y="550771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23" name="テキスト ボックス 422"/>
            <p:cNvSpPr txBox="1"/>
            <p:nvPr/>
          </p:nvSpPr>
          <p:spPr>
            <a:xfrm>
              <a:off x="1501179" y="568850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24" name="テキスト ボックス 423"/>
            <p:cNvSpPr txBox="1"/>
            <p:nvPr/>
          </p:nvSpPr>
          <p:spPr>
            <a:xfrm>
              <a:off x="2296183" y="458731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25" name="テキスト ボックス 424"/>
            <p:cNvSpPr txBox="1"/>
            <p:nvPr/>
          </p:nvSpPr>
          <p:spPr>
            <a:xfrm>
              <a:off x="2263209" y="479389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26" name="テキスト ボックス 425"/>
            <p:cNvSpPr txBox="1"/>
            <p:nvPr/>
          </p:nvSpPr>
          <p:spPr>
            <a:xfrm>
              <a:off x="2221996" y="500046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27" name="テキスト ボックス 426"/>
            <p:cNvSpPr txBox="1"/>
            <p:nvPr/>
          </p:nvSpPr>
          <p:spPr>
            <a:xfrm>
              <a:off x="2192222" y="520703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28" name="テキスト ボックス 427"/>
            <p:cNvSpPr txBox="1"/>
            <p:nvPr/>
          </p:nvSpPr>
          <p:spPr>
            <a:xfrm>
              <a:off x="2161277" y="541361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29" name="テキスト ボックス 428"/>
            <p:cNvSpPr txBox="1"/>
            <p:nvPr/>
          </p:nvSpPr>
          <p:spPr>
            <a:xfrm>
              <a:off x="2973689" y="355769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30" name="テキスト ボックス 429"/>
            <p:cNvSpPr txBox="1"/>
            <p:nvPr/>
          </p:nvSpPr>
          <p:spPr>
            <a:xfrm>
              <a:off x="2958264" y="376426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31" name="テキスト ボックス 430"/>
            <p:cNvSpPr txBox="1"/>
            <p:nvPr/>
          </p:nvSpPr>
          <p:spPr>
            <a:xfrm>
              <a:off x="2947831" y="397084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32" name="テキスト ボックス 431"/>
            <p:cNvSpPr txBox="1"/>
            <p:nvPr/>
          </p:nvSpPr>
          <p:spPr>
            <a:xfrm>
              <a:off x="2929780" y="417741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33" name="テキスト ボックス 432"/>
            <p:cNvSpPr txBox="1"/>
            <p:nvPr/>
          </p:nvSpPr>
          <p:spPr>
            <a:xfrm>
              <a:off x="2806995" y="470269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34" name="テキスト ボックス 433"/>
            <p:cNvSpPr txBox="1"/>
            <p:nvPr/>
          </p:nvSpPr>
          <p:spPr>
            <a:xfrm>
              <a:off x="2793362" y="490927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35" name="テキスト ボックス 434"/>
            <p:cNvSpPr txBox="1"/>
            <p:nvPr/>
          </p:nvSpPr>
          <p:spPr>
            <a:xfrm>
              <a:off x="2777937" y="511584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36" name="テキスト ボックス 435"/>
            <p:cNvSpPr txBox="1"/>
            <p:nvPr/>
          </p:nvSpPr>
          <p:spPr>
            <a:xfrm>
              <a:off x="2767504" y="532241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37" name="テキスト ボックス 436"/>
            <p:cNvSpPr txBox="1"/>
            <p:nvPr/>
          </p:nvSpPr>
          <p:spPr>
            <a:xfrm>
              <a:off x="2749453" y="552899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38" name="テキスト ボックス 437"/>
            <p:cNvSpPr txBox="1"/>
            <p:nvPr/>
          </p:nvSpPr>
          <p:spPr>
            <a:xfrm>
              <a:off x="3455510" y="3561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39" name="テキスト ボックス 438"/>
            <p:cNvSpPr txBox="1"/>
            <p:nvPr/>
          </p:nvSpPr>
          <p:spPr>
            <a:xfrm>
              <a:off x="3652662" y="433315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40" name="テキスト ボックス 439"/>
            <p:cNvSpPr txBox="1"/>
            <p:nvPr/>
          </p:nvSpPr>
          <p:spPr>
            <a:xfrm>
              <a:off x="3689853" y="453973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41" name="テキスト ボックス 440"/>
            <p:cNvSpPr txBox="1"/>
            <p:nvPr/>
          </p:nvSpPr>
          <p:spPr>
            <a:xfrm>
              <a:off x="3727044" y="47463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42" name="テキスト ボックス 441"/>
            <p:cNvSpPr txBox="1"/>
            <p:nvPr/>
          </p:nvSpPr>
          <p:spPr>
            <a:xfrm>
              <a:off x="3764235" y="495287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43" name="テキスト ボックス 442"/>
            <p:cNvSpPr txBox="1"/>
            <p:nvPr/>
          </p:nvSpPr>
          <p:spPr>
            <a:xfrm>
              <a:off x="3801424" y="515945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468" name="図形グループ 467"/>
          <p:cNvGrpSpPr/>
          <p:nvPr/>
        </p:nvGrpSpPr>
        <p:grpSpPr>
          <a:xfrm>
            <a:off x="1473014" y="3155477"/>
            <a:ext cx="321238" cy="304818"/>
            <a:chOff x="1650392" y="3954475"/>
            <a:chExt cx="321238" cy="304818"/>
          </a:xfrm>
        </p:grpSpPr>
        <p:sp>
          <p:nvSpPr>
            <p:cNvPr id="128" name="円/楕円 127"/>
            <p:cNvSpPr/>
            <p:nvPr/>
          </p:nvSpPr>
          <p:spPr>
            <a:xfrm>
              <a:off x="1650392" y="4054533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35" name="直線矢印コネクタ 134"/>
            <p:cNvCxnSpPr>
              <a:stCxn id="125" idx="3"/>
              <a:endCxn id="128" idx="7"/>
            </p:cNvCxnSpPr>
            <p:nvPr/>
          </p:nvCxnSpPr>
          <p:spPr>
            <a:xfrm flipH="1">
              <a:off x="1825166" y="3954475"/>
              <a:ext cx="146464" cy="130044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9" name="図形グループ 28"/>
          <p:cNvGrpSpPr/>
          <p:nvPr/>
        </p:nvGrpSpPr>
        <p:grpSpPr>
          <a:xfrm>
            <a:off x="1764266" y="2792281"/>
            <a:ext cx="480469" cy="393182"/>
            <a:chOff x="2540047" y="2875167"/>
            <a:chExt cx="480469" cy="393182"/>
          </a:xfrm>
        </p:grpSpPr>
        <p:sp>
          <p:nvSpPr>
            <p:cNvPr id="125" name="円/楕円 124"/>
            <p:cNvSpPr/>
            <p:nvPr/>
          </p:nvSpPr>
          <p:spPr>
            <a:xfrm>
              <a:off x="2540047" y="3063589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32" name="直線矢印コネクタ 131"/>
            <p:cNvCxnSpPr>
              <a:stCxn id="124" idx="3"/>
              <a:endCxn id="125" idx="0"/>
            </p:cNvCxnSpPr>
            <p:nvPr/>
          </p:nvCxnSpPr>
          <p:spPr>
            <a:xfrm flipH="1">
              <a:off x="2642427" y="2875167"/>
              <a:ext cx="378089" cy="188422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49" name="図形グループ 448"/>
          <p:cNvGrpSpPr/>
          <p:nvPr/>
        </p:nvGrpSpPr>
        <p:grpSpPr>
          <a:xfrm>
            <a:off x="1939040" y="3155477"/>
            <a:ext cx="495388" cy="395857"/>
            <a:chOff x="2714821" y="3238363"/>
            <a:chExt cx="495388" cy="395857"/>
          </a:xfrm>
        </p:grpSpPr>
        <p:sp>
          <p:nvSpPr>
            <p:cNvPr id="127" name="円/楕円 126"/>
            <p:cNvSpPr/>
            <p:nvPr/>
          </p:nvSpPr>
          <p:spPr>
            <a:xfrm>
              <a:off x="3005449" y="3429460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34" name="直線矢印コネクタ 133"/>
            <p:cNvCxnSpPr>
              <a:stCxn id="125" idx="5"/>
              <a:endCxn id="127" idx="0"/>
            </p:cNvCxnSpPr>
            <p:nvPr/>
          </p:nvCxnSpPr>
          <p:spPr>
            <a:xfrm>
              <a:off x="2714821" y="3238363"/>
              <a:ext cx="393008" cy="19109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LZ78 Factorization on Suffix Tree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8674" y="15376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30541" y="15376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32408" y="153760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60875" y="15376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62742" y="153760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91209" y="15376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93076" y="15376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94943" y="153760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23410" y="15376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25277" y="153760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53744" y="15376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255611" y="15376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757483" y="153760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522503" y="1576262"/>
            <a:ext cx="6557672" cy="32896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13276" y="1551330"/>
            <a:ext cx="3830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S</a:t>
            </a:r>
            <a:endParaRPr kumimoji="1" lang="ja-JP" altLang="en-US" i="1" dirty="0">
              <a:latin typeface="Times New Roman"/>
              <a:cs typeface="Times New Roman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1626496" y="118199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2128363" y="118199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2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2630230" y="1181998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3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3158697" y="118199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4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3660564" y="1181998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5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4189031" y="118199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6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4690898" y="118199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ourier New"/>
                <a:cs typeface="Courier New"/>
              </a:rPr>
              <a:t>7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5192765" y="1181998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8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5721232" y="118199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9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6138907" y="118199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10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6667374" y="118199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11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7169241" y="118199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12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7671113" y="118199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13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2020132" y="140429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3060016" y="140429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4084379" y="140429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>
            <a:off x="4604904" y="140429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6114983" y="140429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8076331" y="140429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2" name="上矢印 451"/>
          <p:cNvSpPr/>
          <p:nvPr/>
        </p:nvSpPr>
        <p:spPr>
          <a:xfrm>
            <a:off x="762205" y="6234472"/>
            <a:ext cx="141664" cy="133408"/>
          </a:xfrm>
          <a:prstGeom prst="up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124" name="円/楕円 123"/>
          <p:cNvSpPr/>
          <p:nvPr/>
        </p:nvSpPr>
        <p:spPr>
          <a:xfrm>
            <a:off x="2214749" y="2617507"/>
            <a:ext cx="204760" cy="2047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600" dirty="0" smtClean="0">
                <a:latin typeface="Times New Roman"/>
                <a:cs typeface="Times New Roman"/>
              </a:rPr>
              <a:t>0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grpSp>
        <p:nvGrpSpPr>
          <p:cNvPr id="476" name="図形グループ 475"/>
          <p:cNvGrpSpPr/>
          <p:nvPr/>
        </p:nvGrpSpPr>
        <p:grpSpPr>
          <a:xfrm>
            <a:off x="1897678" y="3521348"/>
            <a:ext cx="361976" cy="455203"/>
            <a:chOff x="2169399" y="2736881"/>
            <a:chExt cx="361976" cy="455203"/>
          </a:xfrm>
        </p:grpSpPr>
        <p:sp>
          <p:nvSpPr>
            <p:cNvPr id="126" name="円/楕円 125"/>
            <p:cNvSpPr/>
            <p:nvPr/>
          </p:nvSpPr>
          <p:spPr>
            <a:xfrm>
              <a:off x="2169399" y="2987324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33" name="直線矢印コネクタ 132"/>
            <p:cNvCxnSpPr>
              <a:stCxn id="127" idx="3"/>
              <a:endCxn id="126" idx="0"/>
            </p:cNvCxnSpPr>
            <p:nvPr/>
          </p:nvCxnSpPr>
          <p:spPr>
            <a:xfrm flipH="1">
              <a:off x="2271779" y="2736881"/>
              <a:ext cx="259596" cy="25044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71" name="図形グループ 470"/>
          <p:cNvGrpSpPr/>
          <p:nvPr/>
        </p:nvGrpSpPr>
        <p:grpSpPr>
          <a:xfrm>
            <a:off x="2389523" y="2792281"/>
            <a:ext cx="568349" cy="350799"/>
            <a:chOff x="2122163" y="3082601"/>
            <a:chExt cx="568349" cy="350799"/>
          </a:xfrm>
        </p:grpSpPr>
        <p:sp>
          <p:nvSpPr>
            <p:cNvPr id="129" name="円/楕円 128"/>
            <p:cNvSpPr/>
            <p:nvPr/>
          </p:nvSpPr>
          <p:spPr>
            <a:xfrm>
              <a:off x="2485752" y="3228640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36" name="直線矢印コネクタ 135"/>
            <p:cNvCxnSpPr>
              <a:stCxn id="124" idx="5"/>
              <a:endCxn id="129" idx="1"/>
            </p:cNvCxnSpPr>
            <p:nvPr/>
          </p:nvCxnSpPr>
          <p:spPr>
            <a:xfrm>
              <a:off x="2122163" y="3082601"/>
              <a:ext cx="393575" cy="17602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41" name="図形グループ 240"/>
          <p:cNvGrpSpPr/>
          <p:nvPr/>
        </p:nvGrpSpPr>
        <p:grpSpPr>
          <a:xfrm>
            <a:off x="2072452" y="3946565"/>
            <a:ext cx="712116" cy="511536"/>
            <a:chOff x="1805092" y="4236885"/>
            <a:chExt cx="712116" cy="511536"/>
          </a:xfrm>
        </p:grpSpPr>
        <p:sp>
          <p:nvSpPr>
            <p:cNvPr id="137" name="円/楕円 136"/>
            <p:cNvSpPr/>
            <p:nvPr/>
          </p:nvSpPr>
          <p:spPr>
            <a:xfrm>
              <a:off x="2312448" y="454366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38" name="直線矢印コネクタ 137"/>
            <p:cNvCxnSpPr>
              <a:stCxn id="126" idx="5"/>
              <a:endCxn id="137" idx="0"/>
            </p:cNvCxnSpPr>
            <p:nvPr/>
          </p:nvCxnSpPr>
          <p:spPr>
            <a:xfrm>
              <a:off x="1805092" y="4236885"/>
              <a:ext cx="609736" cy="30677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20" name="曲線コネクタ 19"/>
          <p:cNvCxnSpPr>
            <a:stCxn id="380" idx="1"/>
            <a:endCxn id="124" idx="2"/>
          </p:cNvCxnSpPr>
          <p:nvPr/>
        </p:nvCxnSpPr>
        <p:spPr>
          <a:xfrm rot="5400000" flipH="1" flipV="1">
            <a:off x="-131389" y="3605427"/>
            <a:ext cx="3231677" cy="1460599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曲線コネクタ 154"/>
          <p:cNvCxnSpPr>
            <a:stCxn id="382" idx="6"/>
            <a:endCxn id="125" idx="6"/>
          </p:cNvCxnSpPr>
          <p:nvPr/>
        </p:nvCxnSpPr>
        <p:spPr>
          <a:xfrm flipV="1">
            <a:off x="1883959" y="3083083"/>
            <a:ext cx="85067" cy="2963964"/>
          </a:xfrm>
          <a:prstGeom prst="curvedConnector3">
            <a:avLst>
              <a:gd name="adj1" fmla="val 368729"/>
            </a:avLst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曲線コネクタ 168"/>
          <p:cNvCxnSpPr>
            <a:stCxn id="381" idx="1"/>
            <a:endCxn id="125" idx="2"/>
          </p:cNvCxnSpPr>
          <p:nvPr/>
        </p:nvCxnSpPr>
        <p:spPr>
          <a:xfrm rot="5400000" flipH="1" flipV="1">
            <a:off x="58366" y="4245664"/>
            <a:ext cx="2868481" cy="543320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曲線コネクタ 174"/>
          <p:cNvCxnSpPr>
            <a:stCxn id="398" idx="7"/>
            <a:endCxn id="124" idx="6"/>
          </p:cNvCxnSpPr>
          <p:nvPr/>
        </p:nvCxnSpPr>
        <p:spPr>
          <a:xfrm rot="16200000" flipV="1">
            <a:off x="1589224" y="3550173"/>
            <a:ext cx="3231677" cy="1571105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曲線コネクタ 178"/>
          <p:cNvCxnSpPr>
            <a:stCxn id="373" idx="1"/>
            <a:endCxn id="127" idx="2"/>
          </p:cNvCxnSpPr>
          <p:nvPr/>
        </p:nvCxnSpPr>
        <p:spPr>
          <a:xfrm rot="5400000" flipH="1" flipV="1">
            <a:off x="1346026" y="3935311"/>
            <a:ext cx="1369998" cy="397285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曲線コネクタ 184"/>
          <p:cNvCxnSpPr>
            <a:stCxn id="307" idx="7"/>
            <a:endCxn id="126" idx="6"/>
          </p:cNvCxnSpPr>
          <p:nvPr/>
        </p:nvCxnSpPr>
        <p:spPr>
          <a:xfrm rot="16200000" flipV="1">
            <a:off x="2248109" y="3728500"/>
            <a:ext cx="383892" cy="675233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角丸四角形 30"/>
          <p:cNvSpPr/>
          <p:nvPr/>
        </p:nvSpPr>
        <p:spPr>
          <a:xfrm>
            <a:off x="4124612" y="2231534"/>
            <a:ext cx="4641435" cy="5810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Build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on top of suffix tree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ST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Nodes corresponding to LZ78 </a:t>
            </a:r>
            <a:r>
              <a:rPr kumimoji="1" lang="en-US" altLang="ja-JP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 are </a:t>
            </a:r>
            <a:r>
              <a:rPr kumimoji="1" lang="en-US" altLang="ja-JP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marked</a:t>
            </a:r>
            <a:endParaRPr kumimoji="1" lang="en-US" altLang="ja-JP" sz="2000" b="1" i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158" name="角丸四角形 157"/>
          <p:cNvSpPr/>
          <p:nvPr/>
        </p:nvSpPr>
        <p:spPr>
          <a:xfrm>
            <a:off x="4124612" y="3548080"/>
            <a:ext cx="4641435" cy="890648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longest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in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b="1" dirty="0" smtClean="0">
                <a:solidFill>
                  <a:srgbClr val="008000"/>
                </a:solidFill>
                <a:latin typeface="Times New Roman"/>
                <a:cs typeface="Times New Roman"/>
                <a:sym typeface="Wingdings"/>
              </a:rPr>
              <a:t> O(1) time by</a:t>
            </a:r>
            <a:r>
              <a:rPr kumimoji="1" lang="en-US" altLang="ja-JP" b="1" dirty="0">
                <a:solidFill>
                  <a:srgbClr val="008000"/>
                </a:solidFill>
                <a:latin typeface="Times New Roman"/>
                <a:cs typeface="Times New Roman"/>
                <a:sym typeface="Wingdings"/>
              </a:rPr>
              <a:t> </a:t>
            </a:r>
            <a:r>
              <a:rPr kumimoji="1" lang="en-US" altLang="ja-JP" b="1" dirty="0" smtClean="0">
                <a:solidFill>
                  <a:srgbClr val="008000"/>
                </a:solidFill>
                <a:latin typeface="Times New Roman"/>
                <a:cs typeface="Times New Roman"/>
                <a:sym typeface="Wingdings"/>
              </a:rPr>
              <a:t>dynamic</a:t>
            </a:r>
            <a:r>
              <a:rPr kumimoji="1" lang="en-US" altLang="ja-JP" b="1" dirty="0">
                <a:solidFill>
                  <a:srgbClr val="008000"/>
                </a:solidFill>
                <a:latin typeface="Times New Roman"/>
                <a:cs typeface="Times New Roman"/>
                <a:sym typeface="Wingdings"/>
              </a:rPr>
              <a:t> </a:t>
            </a:r>
            <a:r>
              <a:rPr kumimoji="1" lang="en-US" altLang="ja-JP" b="1" dirty="0" smtClean="0">
                <a:solidFill>
                  <a:srgbClr val="008000"/>
                </a:solidFill>
                <a:latin typeface="Times New Roman"/>
                <a:cs typeface="Times New Roman"/>
                <a:sym typeface="Wingdings"/>
              </a:rPr>
              <a:t>nearest marked</a:t>
            </a:r>
            <a:br>
              <a:rPr kumimoji="1" lang="en-US" altLang="ja-JP" b="1" dirty="0" smtClean="0">
                <a:solidFill>
                  <a:srgbClr val="008000"/>
                </a:solidFill>
                <a:latin typeface="Times New Roman"/>
                <a:cs typeface="Times New Roman"/>
                <a:sym typeface="Wingdings"/>
              </a:rPr>
            </a:br>
            <a:r>
              <a:rPr kumimoji="1" lang="en-US" altLang="ja-JP" b="1" dirty="0" smtClean="0">
                <a:solidFill>
                  <a:srgbClr val="008000"/>
                </a:solidFill>
                <a:latin typeface="Times New Roman"/>
                <a:cs typeface="Times New Roman"/>
                <a:sym typeface="Wingdings"/>
              </a:rPr>
              <a:t>     ancestor queries [Westbrook, ‘92]</a:t>
            </a:r>
            <a:endParaRPr kumimoji="1" lang="en-US" altLang="ja-JP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161" name="角丸四角形 160"/>
          <p:cNvSpPr/>
          <p:nvPr/>
        </p:nvSpPr>
        <p:spPr>
          <a:xfrm>
            <a:off x="4124612" y="4505313"/>
            <a:ext cx="4641436" cy="8113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Make new node of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trie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on ST</a:t>
            </a:r>
            <a:b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</a:br>
            <a:r>
              <a:rPr kumimoji="1" lang="en-US" altLang="ja-JP" b="1" dirty="0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 O(1) time by level ancestor query on ST</a:t>
            </a:r>
            <a:br>
              <a:rPr kumimoji="1" lang="en-US" altLang="ja-JP" b="1" dirty="0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</a:br>
            <a:r>
              <a:rPr kumimoji="1" lang="en-US" altLang="ja-JP" b="1" dirty="0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    [</a:t>
            </a:r>
            <a:r>
              <a:rPr kumimoji="1" lang="en-US" altLang="ja-JP" b="1" dirty="0" err="1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Berkman</a:t>
            </a:r>
            <a:r>
              <a:rPr kumimoji="1" lang="en-US" altLang="ja-JP" b="1" dirty="0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&amp; </a:t>
            </a:r>
            <a:r>
              <a:rPr kumimoji="1" lang="en-US" altLang="ja-JP" b="1" dirty="0" err="1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Vishkin</a:t>
            </a:r>
            <a:r>
              <a:rPr kumimoji="1" lang="en-US" altLang="ja-JP" b="1" dirty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‘94</a:t>
            </a:r>
            <a:r>
              <a:rPr kumimoji="1" lang="en-US" altLang="ja-JP" b="1" dirty="0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]</a:t>
            </a:r>
            <a:endParaRPr kumimoji="1" lang="en-US" altLang="ja-JP" b="1" dirty="0">
              <a:solidFill>
                <a:srgbClr val="FF0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163" name="角丸四角形 162"/>
          <p:cNvSpPr/>
          <p:nvPr/>
        </p:nvSpPr>
        <p:spPr>
          <a:xfrm>
            <a:off x="4124613" y="5383268"/>
            <a:ext cx="4641436" cy="3767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Compute next position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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|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f</a:t>
            </a:r>
            <a:r>
              <a:rPr kumimoji="1" lang="en-US" altLang="ja-JP" sz="2000" i="1" baseline="-25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|</a:t>
            </a:r>
            <a:endParaRPr kumimoji="1" lang="en-US" altLang="ja-JP" sz="2000" b="1" dirty="0">
              <a:solidFill>
                <a:srgbClr val="0000FF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164" name="角丸四角形 163"/>
          <p:cNvSpPr/>
          <p:nvPr/>
        </p:nvSpPr>
        <p:spPr>
          <a:xfrm>
            <a:off x="4124613" y="5826628"/>
            <a:ext cx="4641436" cy="7291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LZ78 factorization in O(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 time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b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sz="1600" dirty="0" smtClean="0">
                <a:solidFill>
                  <a:prstClr val="black"/>
                </a:solidFill>
                <a:latin typeface="Times New Roman"/>
                <a:cs typeface="Times New Roman"/>
              </a:rPr>
              <a:t>given suffix tree preprocessed for </a:t>
            </a:r>
            <a:r>
              <a:rPr kumimoji="1" lang="en-US" altLang="ja-JP" sz="1600" i="1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sz="16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Times New Roman"/>
                <a:cs typeface="Times New Roman"/>
              </a:rPr>
              <a:t>&amp; </a:t>
            </a:r>
            <a:r>
              <a:rPr kumimoji="1" lang="en-US" altLang="ja-JP" sz="16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queries</a:t>
            </a:r>
            <a:endParaRPr kumimoji="1" lang="en-US" altLang="ja-JP" sz="16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3" name="上矢印 22"/>
          <p:cNvSpPr/>
          <p:nvPr/>
        </p:nvSpPr>
        <p:spPr>
          <a:xfrm>
            <a:off x="1577291" y="1962653"/>
            <a:ext cx="389659" cy="362093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b"/>
          <a:lstStyle/>
          <a:p>
            <a:pPr algn="ctr"/>
            <a:r>
              <a:rPr kumimoji="1" lang="en-US" altLang="ja-JP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kumimoji="1" lang="ja-JP" altLang="en-US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66" name="角丸四角形 165"/>
          <p:cNvSpPr/>
          <p:nvPr/>
        </p:nvSpPr>
        <p:spPr>
          <a:xfrm>
            <a:off x="4124612" y="2879203"/>
            <a:ext cx="4641436" cy="60229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Next factor is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].</a:t>
            </a:r>
            <a:b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node in ST corresponding to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82906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2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2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2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2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9757E-6 -0.00024 L 0.01459 0.05253 C 0.01754 0.06456 0.02223 0.07128 0.0271 0.07128 C 0.03248 0.07128 0.03682 0.06456 0.03995 0.05253 L 0.05471 -0.00024 " pathEditMode="relative" rAng="0" ptsTypes="FffFF">
                                      <p:cBhvr>
                                        <p:cTn id="42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7" y="356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8125E-6 4.11247E-6 L 0.09793 0.00023 " pathEditMode="relative" rAng="0" ptsTypes="AA">
                                      <p:cBhvr>
                                        <p:cTn id="44" dur="2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7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2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2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71 -0.00023 L 0.08475 0.053 C 0.091 0.06503 0.10038 0.07197 0.11028 0.07197 C 0.12157 0.07197 0.13043 0.06503 0.13685 0.053 L 0.16707 -0.00023 " pathEditMode="relative" rAng="0" ptsTypes="FffFF">
                                      <p:cBhvr>
                                        <p:cTn id="70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0" y="361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92 0.00023 L 0.05538 0.00047 " pathEditMode="relative" rAng="0" ptsTypes="AA">
                                      <p:cBhvr>
                                        <p:cTn id="72" dur="2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2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702 -0.00023 L 0.19775 0.05278 C 0.204 0.06481 0.21372 0.07176 0.22396 0.07176 C 0.23559 0.07176 0.2448 0.06481 0.25122 0.05278 L 0.2823 -0.00023 " pathEditMode="relative" rAng="0" ptsTypes="FffFF">
                                      <p:cBhvr>
                                        <p:cTn id="94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3588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38 0.00047 L 0.33351 -3.33333E-6 " pathEditMode="relative" rAng="0" ptsTypes="AA">
                                      <p:cBhvr>
                                        <p:cTn id="96" dur="2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2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2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2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229 -0.00023 L 0.29601 0.05301 C 0.29896 0.06505 0.30347 0.07222 0.30816 0.07222 C 0.31337 0.07222 0.31753 0.06505 0.32066 0.05301 L 0.33507 -0.00023 " pathEditMode="relative" rAng="0" ptsTypes="FffFF">
                                      <p:cBhvr>
                                        <p:cTn id="118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3611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351 -3.33333E-6 L 0.12066 -0.16666 " pathEditMode="relative" rAng="0" ptsTypes="AA">
                                      <p:cBhvr>
                                        <p:cTn id="120" dur="2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2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2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7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507 -0.00023 L 0.37899 0.05301 C 0.38819 0.06505 0.40208 0.07199 0.41701 0.07199 C 0.43385 0.07199 0.44688 0.06505 0.45625 0.05301 L 0.50156 -0.00023 " pathEditMode="relative" rAng="0" ptsTypes="FffFF">
                                      <p:cBhvr>
                                        <p:cTn id="142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16" y="3611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66 -0.16666 L 0.20313 -0.24375 " pathEditMode="relative" rAng="0" ptsTypes="AA">
                                      <p:cBhvr>
                                        <p:cTn id="144" dur="2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-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2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6" dur="2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2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7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173 -0.00023 L 0.55679 0.05304 C 0.56842 0.06509 0.58562 0.07181 0.60333 0.07181 C 0.62383 0.07181 0.64032 0.06509 0.65196 0.05304 L 0.70667 -0.00023 " pathEditMode="relative" rAng="0" ptsTypes="FffFF">
                                      <p:cBhvr>
                                        <p:cTn id="166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7" y="3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" grpId="0" animBg="1"/>
      <p:bldP spid="452" grpId="1" animBg="1"/>
      <p:bldP spid="452" grpId="2" animBg="1"/>
      <p:bldP spid="452" grpId="3" animBg="1"/>
      <p:bldP spid="452" grpId="4" animBg="1"/>
      <p:bldP spid="452" grpId="5" animBg="1"/>
      <p:bldP spid="158" grpId="0" animBg="1"/>
      <p:bldP spid="161" grpId="0" animBg="1"/>
      <p:bldP spid="163" grpId="0" animBg="1"/>
      <p:bldP spid="164" grpId="0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1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SLP to LZ78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9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Our algorithm: SLP to LZ78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6" name="角丸四角形 5"/>
          <p:cNvSpPr/>
          <p:nvPr/>
        </p:nvSpPr>
        <p:spPr>
          <a:xfrm>
            <a:off x="609600" y="4248096"/>
            <a:ext cx="8156448" cy="22419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</a:rPr>
              <a:t>We only need a suffix tree that contains all distinct substrings of </a:t>
            </a:r>
            <a:r>
              <a:rPr kumimoji="1" lang="en-US" altLang="ja-JP" sz="29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with length at most 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kumimoji="1" lang="en-US" altLang="ja-JP" sz="2900" i="1" baseline="-25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endParaRPr kumimoji="1" lang="en-US" altLang="ja-JP" sz="2900" i="1" baseline="-25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 Build GST from 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</a:rPr>
              <a:t>a set of substrings of </a:t>
            </a:r>
            <a:r>
              <a:rPr kumimoji="1" lang="en-US" altLang="ja-JP" sz="29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that</a:t>
            </a:r>
            <a:b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     contain all distinct length-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kumimoji="1" lang="en-US" altLang="ja-JP" sz="2900" i="1" baseline="-25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900" i="1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</a:rPr>
              <a:t>substrings of</a:t>
            </a:r>
            <a:r>
              <a:rPr kumimoji="1" lang="en-US" altLang="ja-JP" sz="29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S</a:t>
            </a:r>
            <a:endParaRPr kumimoji="1" lang="en-US" altLang="ja-JP" sz="2900" i="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12648" y="3956822"/>
            <a:ext cx="3270878" cy="48486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/>
                <a:cs typeface="Times New Roman"/>
              </a:rPr>
              <a:t>Main Idea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09600" y="1799452"/>
            <a:ext cx="8156448" cy="1757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800" dirty="0" smtClean="0">
                <a:latin typeface="Times New Roman"/>
                <a:cs typeface="Times New Roman"/>
              </a:rPr>
              <a:t>For any string of length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N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, the length of any LZ78 factor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f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i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satisfies:</a:t>
            </a:r>
          </a:p>
          <a:p>
            <a:r>
              <a:rPr kumimoji="1" lang="en-US" altLang="ja-JP" sz="2800" dirty="0" smtClean="0">
                <a:latin typeface="Times New Roman"/>
                <a:cs typeface="Times New Roman"/>
              </a:rPr>
              <a:t>	</a:t>
            </a:r>
            <a:r>
              <a:rPr kumimoji="1" lang="en-US" altLang="ja-JP" sz="2800" dirty="0">
                <a:latin typeface="Times New Roman"/>
                <a:cs typeface="Times New Roman"/>
              </a:rPr>
              <a:t>	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|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f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i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| </a:t>
            </a:r>
            <a:r>
              <a:rPr kumimoji="1" lang="en-US" altLang="ja-JP" sz="2800" dirty="0">
                <a:latin typeface="Times New Roman"/>
                <a:cs typeface="Times New Roman"/>
              </a:rPr>
              <a:t>≤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c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N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800" dirty="0">
                <a:latin typeface="Times New Roman"/>
                <a:cs typeface="Times New Roman"/>
              </a:rPr>
              <a:t>= (2</a:t>
            </a:r>
            <a:r>
              <a:rPr kumimoji="1" lang="en-US" altLang="ja-JP" sz="2800" i="1" dirty="0">
                <a:latin typeface="Times New Roman"/>
                <a:cs typeface="Times New Roman"/>
              </a:rPr>
              <a:t>N</a:t>
            </a:r>
            <a:r>
              <a:rPr kumimoji="1" lang="en-US" altLang="ja-JP" sz="2800" dirty="0">
                <a:latin typeface="Times New Roman"/>
                <a:cs typeface="Times New Roman"/>
              </a:rPr>
              <a:t>+¼)</a:t>
            </a:r>
            <a:r>
              <a:rPr kumimoji="1" lang="en-US" altLang="ja-JP" sz="2800" baseline="30000" dirty="0">
                <a:latin typeface="Times New Roman"/>
                <a:cs typeface="Times New Roman"/>
              </a:rPr>
              <a:t>½</a:t>
            </a:r>
            <a:r>
              <a:rPr kumimoji="1" lang="en-US" altLang="ja-JP" sz="2800" dirty="0">
                <a:latin typeface="Times New Roman"/>
                <a:cs typeface="Times New Roman"/>
              </a:rPr>
              <a:t> – ½ = O(</a:t>
            </a:r>
            <a:r>
              <a:rPr kumimoji="1" lang="en-US" altLang="ja-JP" sz="2800" i="1" dirty="0">
                <a:latin typeface="Times New Roman"/>
                <a:cs typeface="Times New Roman"/>
              </a:rPr>
              <a:t>N</a:t>
            </a:r>
            <a:r>
              <a:rPr kumimoji="1" lang="en-US" altLang="ja-JP" sz="2800" baseline="30000" dirty="0">
                <a:latin typeface="Times New Roman"/>
                <a:cs typeface="Times New Roman"/>
              </a:rPr>
              <a:t>½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</a:t>
            </a:r>
            <a:endParaRPr kumimoji="1" lang="en-US" altLang="ja-JP" sz="2800" i="1" dirty="0" smtClean="0">
              <a:latin typeface="Times New Roman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09599" y="1557021"/>
            <a:ext cx="3273927" cy="4848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/>
                <a:cs typeface="Times New Roman"/>
              </a:rPr>
              <a:t>Key Observation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518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直線コネクタ 93"/>
          <p:cNvCxnSpPr/>
          <p:nvPr/>
        </p:nvCxnSpPr>
        <p:spPr>
          <a:xfrm>
            <a:off x="7746167" y="3279065"/>
            <a:ext cx="0" cy="3432317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Important Concept: Stabbing</a:t>
            </a:r>
            <a:endParaRPr kumimoji="1" lang="ja-JP" altLang="en-US" dirty="0"/>
          </a:p>
        </p:txBody>
      </p:sp>
      <p:sp>
        <p:nvSpPr>
          <p:cNvPr id="92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i="1" dirty="0" smtClean="0"/>
              <a:t>X</a:t>
            </a:r>
            <a:r>
              <a:rPr kumimoji="1" lang="en-US" altLang="ja-JP" i="1" baseline="-25000" dirty="0" smtClean="0"/>
              <a:t>i</a:t>
            </a:r>
            <a:r>
              <a:rPr kumimoji="1" lang="en-US" altLang="ja-JP" dirty="0" smtClean="0"/>
              <a:t> </a:t>
            </a:r>
            <a:r>
              <a:rPr kumimoji="1" lang="en-US" altLang="ja-JP" i="1" dirty="0" smtClean="0"/>
              <a:t>stabs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an </a:t>
            </a:r>
            <a:r>
              <a:rPr kumimoji="1" lang="en-US" altLang="ja-JP" dirty="0" smtClean="0"/>
              <a:t>interval [</a:t>
            </a:r>
            <a:r>
              <a:rPr kumimoji="1" lang="en-US" altLang="ja-JP" i="1" dirty="0" err="1" smtClean="0"/>
              <a:t>u</a:t>
            </a:r>
            <a:r>
              <a:rPr kumimoji="1" lang="en-US" altLang="ja-JP" dirty="0" err="1" smtClean="0"/>
              <a:t>:</a:t>
            </a:r>
            <a:r>
              <a:rPr kumimoji="1" lang="en-US" altLang="ja-JP" i="1" dirty="0" err="1" smtClean="0"/>
              <a:t>v</a:t>
            </a:r>
            <a:r>
              <a:rPr kumimoji="1" lang="en-US" altLang="ja-JP" dirty="0" smtClean="0"/>
              <a:t>] of </a:t>
            </a:r>
            <a:r>
              <a:rPr kumimoji="1" lang="en-US" altLang="ja-JP" i="1" dirty="0" smtClean="0"/>
              <a:t>S</a:t>
            </a:r>
            <a:r>
              <a:rPr kumimoji="1" lang="en-US" altLang="ja-JP" dirty="0" smtClean="0"/>
              <a:t>,</a:t>
            </a:r>
            <a:r>
              <a:rPr lang="en-US" altLang="ja-JP" dirty="0"/>
              <a:t> </a:t>
            </a:r>
            <a:r>
              <a:rPr kumimoji="1" lang="en-US" altLang="ja-JP" dirty="0" smtClean="0"/>
              <a:t>when it is the shortest variable that derives the interval</a:t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lang="en-US" altLang="ja-JP" dirty="0" smtClean="0"/>
              <a:t>any interval is stabbed by a unique variable)</a:t>
            </a:r>
            <a:endParaRPr kumimoji="1" lang="en-US" altLang="ja-JP" dirty="0" smtClean="0"/>
          </a:p>
        </p:txBody>
      </p:sp>
      <p:sp>
        <p:nvSpPr>
          <p:cNvPr id="245" name="角丸四角形 244"/>
          <p:cNvSpPr/>
          <p:nvPr/>
        </p:nvSpPr>
        <p:spPr>
          <a:xfrm>
            <a:off x="457200" y="3664669"/>
            <a:ext cx="1574021" cy="28123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1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 = </a:t>
            </a:r>
            <a:r>
              <a:rPr kumimoji="1" lang="en-US" altLang="ja-JP" sz="2400" dirty="0" smtClean="0">
                <a:latin typeface="Courier New"/>
                <a:cs typeface="Courier New"/>
              </a:rPr>
              <a:t>a</a:t>
            </a:r>
          </a:p>
          <a:p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altLang="ja-JP" sz="2400" dirty="0" smtClean="0">
                <a:latin typeface="Times New Roman"/>
                <a:cs typeface="Times New Roman"/>
              </a:rPr>
              <a:t> = </a:t>
            </a:r>
            <a:r>
              <a:rPr lang="en-US" altLang="ja-JP" sz="2400" dirty="0" smtClean="0">
                <a:latin typeface="Courier New"/>
                <a:cs typeface="Courier New"/>
              </a:rPr>
              <a:t>b</a:t>
            </a:r>
          </a:p>
          <a:p>
            <a:r>
              <a:rPr kumimoji="1"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3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=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1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2</a:t>
            </a: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4 </a:t>
            </a:r>
            <a:r>
              <a:rPr lang="en-US" altLang="ja-JP" sz="2400" dirty="0" smtClean="0">
                <a:latin typeface="Times New Roman"/>
                <a:cs typeface="Times New Roman"/>
              </a:rPr>
              <a:t>=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1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3</a:t>
            </a: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5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 =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4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3</a:t>
            </a: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6</a:t>
            </a:r>
            <a:r>
              <a:rPr lang="en-US" altLang="ja-JP" sz="2400" dirty="0" smtClean="0">
                <a:latin typeface="Times New Roman"/>
                <a:cs typeface="Times New Roman"/>
              </a:rPr>
              <a:t> =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4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5</a:t>
            </a: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7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 =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6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sz="2400" baseline="-25000" dirty="0">
              <a:latin typeface="Times New Roman"/>
              <a:cs typeface="Times New Roman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74909" y="2817400"/>
            <a:ext cx="469862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Times New Roman"/>
                <a:cs typeface="Times New Roman"/>
              </a:rPr>
              <a:t>e.g.:</a:t>
            </a:r>
            <a:r>
              <a:rPr lang="en-US" altLang="ja-JP" sz="2400" dirty="0" smtClean="0">
                <a:latin typeface="Rockwell"/>
                <a:cs typeface="Rockwell"/>
              </a:rPr>
              <a:t> </a:t>
            </a:r>
            <a:r>
              <a:rPr lang="en-US" altLang="ja-JP" sz="2400" dirty="0" err="1" smtClean="0">
                <a:latin typeface="Courier New"/>
                <a:cs typeface="Courier New"/>
              </a:rPr>
              <a:t>aaba</a:t>
            </a:r>
            <a:r>
              <a:rPr lang="en-US" altLang="ja-JP" sz="2400" dirty="0" smtClean="0">
                <a:latin typeface="Times New Roman"/>
                <a:cs typeface="Times New Roman"/>
              </a:rPr>
              <a:t> at [9:12] is stabbed by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91" name="角丸四角形 90"/>
          <p:cNvSpPr/>
          <p:nvPr/>
        </p:nvSpPr>
        <p:spPr>
          <a:xfrm>
            <a:off x="6270939" y="6149742"/>
            <a:ext cx="1994131" cy="400495"/>
          </a:xfrm>
          <a:prstGeom prst="roundRect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" name="図形グループ 2"/>
          <p:cNvGrpSpPr/>
          <p:nvPr/>
        </p:nvGrpSpPr>
        <p:grpSpPr>
          <a:xfrm>
            <a:off x="2169002" y="3064950"/>
            <a:ext cx="6532597" cy="3427700"/>
            <a:chOff x="2178064" y="3308007"/>
            <a:chExt cx="6532597" cy="3427700"/>
          </a:xfrm>
        </p:grpSpPr>
        <p:sp>
          <p:nvSpPr>
            <p:cNvPr id="88" name="円/楕円 87"/>
            <p:cNvSpPr/>
            <p:nvPr/>
          </p:nvSpPr>
          <p:spPr>
            <a:xfrm>
              <a:off x="6020906" y="3308007"/>
              <a:ext cx="388698" cy="38869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>
                  <a:latin typeface="Times New Roman"/>
                  <a:cs typeface="Times New Roman"/>
                </a:rPr>
                <a:t>7</a:t>
              </a:r>
              <a:endParaRPr kumimoji="1" lang="ja-JP" altLang="en-US" sz="1600" dirty="0"/>
            </a:p>
          </p:txBody>
        </p:sp>
        <p:cxnSp>
          <p:nvCxnSpPr>
            <p:cNvPr id="89" name="直線コネクタ 88"/>
            <p:cNvCxnSpPr>
              <a:stCxn id="88" idx="3"/>
              <a:endCxn id="110" idx="0"/>
            </p:cNvCxnSpPr>
            <p:nvPr/>
          </p:nvCxnSpPr>
          <p:spPr>
            <a:xfrm flipH="1">
              <a:off x="3677497" y="3639781"/>
              <a:ext cx="2400333" cy="254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88" idx="5"/>
              <a:endCxn id="162" idx="0"/>
            </p:cNvCxnSpPr>
            <p:nvPr/>
          </p:nvCxnSpPr>
          <p:spPr>
            <a:xfrm>
              <a:off x="6352680" y="3639781"/>
              <a:ext cx="1402549" cy="2736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>
              <a:stCxn id="123" idx="3"/>
              <a:endCxn id="117" idx="0"/>
            </p:cNvCxnSpPr>
            <p:nvPr/>
          </p:nvCxnSpPr>
          <p:spPr>
            <a:xfrm flipH="1">
              <a:off x="2372413" y="4721659"/>
              <a:ext cx="130694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>
              <a:stCxn id="123" idx="5"/>
              <a:endCxn id="118" idx="0"/>
            </p:cNvCxnSpPr>
            <p:nvPr/>
          </p:nvCxnSpPr>
          <p:spPr>
            <a:xfrm>
              <a:off x="2777957" y="4721659"/>
              <a:ext cx="371919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>
              <a:stCxn id="118" idx="5"/>
              <a:endCxn id="111" idx="0"/>
            </p:cNvCxnSpPr>
            <p:nvPr/>
          </p:nvCxnSpPr>
          <p:spPr>
            <a:xfrm>
              <a:off x="3287301" y="5217245"/>
              <a:ext cx="108796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>
              <a:stCxn id="118" idx="3"/>
              <a:endCxn id="112" idx="0"/>
            </p:cNvCxnSpPr>
            <p:nvPr/>
          </p:nvCxnSpPr>
          <p:spPr>
            <a:xfrm flipH="1">
              <a:off x="2884255" y="5217245"/>
              <a:ext cx="128196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>
              <a:stCxn id="119" idx="3"/>
              <a:endCxn id="113" idx="0"/>
            </p:cNvCxnSpPr>
            <p:nvPr/>
          </p:nvCxnSpPr>
          <p:spPr>
            <a:xfrm flipH="1">
              <a:off x="3909913" y="5217245"/>
              <a:ext cx="152277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>
              <a:stCxn id="119" idx="5"/>
              <a:endCxn id="114" idx="0"/>
            </p:cNvCxnSpPr>
            <p:nvPr/>
          </p:nvCxnSpPr>
          <p:spPr>
            <a:xfrm>
              <a:off x="4337040" y="5217245"/>
              <a:ext cx="356661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円/楕円 101"/>
            <p:cNvSpPr/>
            <p:nvPr/>
          </p:nvSpPr>
          <p:spPr>
            <a:xfrm>
              <a:off x="4750897" y="5876643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/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4225658" y="5876643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cxnSp>
          <p:nvCxnSpPr>
            <p:cNvPr id="104" name="直線コネクタ 103"/>
            <p:cNvCxnSpPr>
              <a:stCxn id="114" idx="5"/>
              <a:endCxn id="102" idx="0"/>
            </p:cNvCxnSpPr>
            <p:nvPr/>
          </p:nvCxnSpPr>
          <p:spPr>
            <a:xfrm>
              <a:off x="4831126" y="5712831"/>
              <a:ext cx="114120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>
              <a:stCxn id="114" idx="3"/>
              <a:endCxn id="103" idx="0"/>
            </p:cNvCxnSpPr>
            <p:nvPr/>
          </p:nvCxnSpPr>
          <p:spPr>
            <a:xfrm flipH="1">
              <a:off x="4420007" y="5712831"/>
              <a:ext cx="136269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>
              <a:stCxn id="119" idx="0"/>
              <a:endCxn id="124" idx="3"/>
            </p:cNvCxnSpPr>
            <p:nvPr/>
          </p:nvCxnSpPr>
          <p:spPr>
            <a:xfrm flipV="1">
              <a:off x="4199615" y="4721659"/>
              <a:ext cx="804177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>
              <a:stCxn id="120" idx="5"/>
              <a:endCxn id="115" idx="0"/>
            </p:cNvCxnSpPr>
            <p:nvPr/>
          </p:nvCxnSpPr>
          <p:spPr>
            <a:xfrm>
              <a:off x="5836757" y="5217245"/>
              <a:ext cx="114917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>
              <a:stCxn id="120" idx="3"/>
              <a:endCxn id="116" idx="0"/>
            </p:cNvCxnSpPr>
            <p:nvPr/>
          </p:nvCxnSpPr>
          <p:spPr>
            <a:xfrm flipH="1">
              <a:off x="5439832" y="5217245"/>
              <a:ext cx="122075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>
              <a:stCxn id="120" idx="0"/>
              <a:endCxn id="124" idx="5"/>
            </p:cNvCxnSpPr>
            <p:nvPr/>
          </p:nvCxnSpPr>
          <p:spPr>
            <a:xfrm flipH="1" flipV="1">
              <a:off x="5278642" y="4721659"/>
              <a:ext cx="420690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円/楕円 109"/>
            <p:cNvSpPr/>
            <p:nvPr/>
          </p:nvSpPr>
          <p:spPr>
            <a:xfrm>
              <a:off x="3483148" y="3894299"/>
              <a:ext cx="388698" cy="38869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sz="1600" dirty="0"/>
            </a:p>
          </p:txBody>
        </p:sp>
        <p:sp>
          <p:nvSpPr>
            <p:cNvPr id="111" name="円/楕円 110"/>
            <p:cNvSpPr/>
            <p:nvPr/>
          </p:nvSpPr>
          <p:spPr>
            <a:xfrm>
              <a:off x="3201748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/>
            </a:p>
          </p:txBody>
        </p:sp>
        <p:sp>
          <p:nvSpPr>
            <p:cNvPr id="112" name="円/楕円 111"/>
            <p:cNvSpPr/>
            <p:nvPr/>
          </p:nvSpPr>
          <p:spPr>
            <a:xfrm>
              <a:off x="2689906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3715564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14" name="円/楕円 113"/>
            <p:cNvSpPr/>
            <p:nvPr/>
          </p:nvSpPr>
          <p:spPr>
            <a:xfrm>
              <a:off x="4499352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/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5757325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/>
            </a:p>
          </p:txBody>
        </p:sp>
        <p:sp>
          <p:nvSpPr>
            <p:cNvPr id="116" name="円/楕円 115"/>
            <p:cNvSpPr/>
            <p:nvPr/>
          </p:nvSpPr>
          <p:spPr>
            <a:xfrm>
              <a:off x="5245483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17" name="円/楕円 116"/>
            <p:cNvSpPr/>
            <p:nvPr/>
          </p:nvSpPr>
          <p:spPr>
            <a:xfrm>
              <a:off x="2178064" y="4885471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18" name="円/楕円 117"/>
            <p:cNvSpPr/>
            <p:nvPr/>
          </p:nvSpPr>
          <p:spPr>
            <a:xfrm>
              <a:off x="2955527" y="4885471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/>
            </a:p>
          </p:txBody>
        </p:sp>
        <p:sp>
          <p:nvSpPr>
            <p:cNvPr id="119" name="円/楕円 118"/>
            <p:cNvSpPr/>
            <p:nvPr/>
          </p:nvSpPr>
          <p:spPr>
            <a:xfrm>
              <a:off x="4005266" y="4885471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/>
            </a:p>
          </p:txBody>
        </p:sp>
        <p:sp>
          <p:nvSpPr>
            <p:cNvPr id="120" name="円/楕円 119"/>
            <p:cNvSpPr/>
            <p:nvPr/>
          </p:nvSpPr>
          <p:spPr>
            <a:xfrm>
              <a:off x="5504983" y="4885471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/>
            </a:p>
          </p:txBody>
        </p:sp>
        <p:cxnSp>
          <p:nvCxnSpPr>
            <p:cNvPr id="121" name="直線コネクタ 120"/>
            <p:cNvCxnSpPr>
              <a:stCxn id="110" idx="3"/>
              <a:endCxn id="123" idx="0"/>
            </p:cNvCxnSpPr>
            <p:nvPr/>
          </p:nvCxnSpPr>
          <p:spPr>
            <a:xfrm flipH="1">
              <a:off x="2640532" y="4226073"/>
              <a:ext cx="899540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/>
            <p:cNvCxnSpPr>
              <a:stCxn id="110" idx="5"/>
              <a:endCxn id="124" idx="0"/>
            </p:cNvCxnSpPr>
            <p:nvPr/>
          </p:nvCxnSpPr>
          <p:spPr>
            <a:xfrm>
              <a:off x="3814922" y="4226073"/>
              <a:ext cx="1326295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円/楕円 122"/>
            <p:cNvSpPr/>
            <p:nvPr/>
          </p:nvSpPr>
          <p:spPr>
            <a:xfrm>
              <a:off x="2446183" y="4389885"/>
              <a:ext cx="388698" cy="38869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/>
            </a:p>
          </p:txBody>
        </p:sp>
        <p:sp>
          <p:nvSpPr>
            <p:cNvPr id="124" name="円/楕円 123"/>
            <p:cNvSpPr/>
            <p:nvPr/>
          </p:nvSpPr>
          <p:spPr>
            <a:xfrm>
              <a:off x="4946868" y="4389885"/>
              <a:ext cx="388698" cy="38869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/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2218821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2720688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3222555" y="636637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3751022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4252889" y="636637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4781356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5283223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5785090" y="636637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6313557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4" name="テキスト ボックス 133"/>
            <p:cNvSpPr txBox="1"/>
            <p:nvPr/>
          </p:nvSpPr>
          <p:spPr>
            <a:xfrm>
              <a:off x="6815424" y="636637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7343891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7845758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8347630" y="636637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38" name="直線コネクタ 137"/>
            <p:cNvCxnSpPr>
              <a:stCxn id="117" idx="4"/>
              <a:endCxn id="125" idx="0"/>
            </p:cNvCxnSpPr>
            <p:nvPr/>
          </p:nvCxnSpPr>
          <p:spPr>
            <a:xfrm>
              <a:off x="2372413" y="5274169"/>
              <a:ext cx="8002" cy="109220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>
              <a:stCxn id="112" idx="4"/>
              <a:endCxn id="126" idx="0"/>
            </p:cNvCxnSpPr>
            <p:nvPr/>
          </p:nvCxnSpPr>
          <p:spPr>
            <a:xfrm flipH="1">
              <a:off x="2882282" y="5769755"/>
              <a:ext cx="1973" cy="59662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>
              <a:stCxn id="111" idx="4"/>
              <a:endCxn id="127" idx="0"/>
            </p:cNvCxnSpPr>
            <p:nvPr/>
          </p:nvCxnSpPr>
          <p:spPr>
            <a:xfrm flipH="1">
              <a:off x="3389447" y="5769755"/>
              <a:ext cx="6650" cy="59662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>
              <a:stCxn id="116" idx="4"/>
              <a:endCxn id="131" idx="0"/>
            </p:cNvCxnSpPr>
            <p:nvPr/>
          </p:nvCxnSpPr>
          <p:spPr>
            <a:xfrm>
              <a:off x="5439832" y="5769755"/>
              <a:ext cx="4985" cy="59662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>
              <a:stCxn id="115" idx="4"/>
              <a:endCxn id="132" idx="0"/>
            </p:cNvCxnSpPr>
            <p:nvPr/>
          </p:nvCxnSpPr>
          <p:spPr>
            <a:xfrm>
              <a:off x="5951674" y="5769755"/>
              <a:ext cx="308" cy="59662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>
              <a:stCxn id="113" idx="4"/>
              <a:endCxn id="128" idx="0"/>
            </p:cNvCxnSpPr>
            <p:nvPr/>
          </p:nvCxnSpPr>
          <p:spPr>
            <a:xfrm>
              <a:off x="3909913" y="5769755"/>
              <a:ext cx="2703" cy="59662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>
              <a:stCxn id="103" idx="4"/>
              <a:endCxn id="129" idx="0"/>
            </p:cNvCxnSpPr>
            <p:nvPr/>
          </p:nvCxnSpPr>
          <p:spPr>
            <a:xfrm flipH="1">
              <a:off x="4419781" y="6265341"/>
              <a:ext cx="226" cy="10103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/>
            <p:cNvCxnSpPr>
              <a:stCxn id="102" idx="4"/>
              <a:endCxn id="130" idx="0"/>
            </p:cNvCxnSpPr>
            <p:nvPr/>
          </p:nvCxnSpPr>
          <p:spPr>
            <a:xfrm flipH="1">
              <a:off x="4942950" y="6265341"/>
              <a:ext cx="2296" cy="10103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>
              <a:stCxn id="160" idx="3"/>
              <a:endCxn id="156" idx="0"/>
            </p:cNvCxnSpPr>
            <p:nvPr/>
          </p:nvCxnSpPr>
          <p:spPr>
            <a:xfrm flipH="1">
              <a:off x="6474551" y="4740790"/>
              <a:ext cx="152277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>
              <a:stCxn id="160" idx="5"/>
              <a:endCxn id="157" idx="0"/>
            </p:cNvCxnSpPr>
            <p:nvPr/>
          </p:nvCxnSpPr>
          <p:spPr>
            <a:xfrm>
              <a:off x="6901678" y="4740790"/>
              <a:ext cx="353652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円/楕円 147"/>
            <p:cNvSpPr/>
            <p:nvPr/>
          </p:nvSpPr>
          <p:spPr>
            <a:xfrm>
              <a:off x="7303886" y="5400188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/>
            </a:p>
          </p:txBody>
        </p:sp>
        <p:sp>
          <p:nvSpPr>
            <p:cNvPr id="149" name="円/楕円 148"/>
            <p:cNvSpPr/>
            <p:nvPr/>
          </p:nvSpPr>
          <p:spPr>
            <a:xfrm>
              <a:off x="6792044" y="5400188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cxnSp>
          <p:nvCxnSpPr>
            <p:cNvPr id="150" name="直線コネクタ 149"/>
            <p:cNvCxnSpPr>
              <a:stCxn id="157" idx="5"/>
              <a:endCxn id="148" idx="0"/>
            </p:cNvCxnSpPr>
            <p:nvPr/>
          </p:nvCxnSpPr>
          <p:spPr>
            <a:xfrm>
              <a:off x="7392755" y="5236376"/>
              <a:ext cx="105480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>
              <a:stCxn id="157" idx="3"/>
              <a:endCxn id="149" idx="0"/>
            </p:cNvCxnSpPr>
            <p:nvPr/>
          </p:nvCxnSpPr>
          <p:spPr>
            <a:xfrm flipH="1">
              <a:off x="6986393" y="5236376"/>
              <a:ext cx="131512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>
              <a:stCxn id="160" idx="0"/>
              <a:endCxn id="162" idx="3"/>
            </p:cNvCxnSpPr>
            <p:nvPr/>
          </p:nvCxnSpPr>
          <p:spPr>
            <a:xfrm flipV="1">
              <a:off x="6764253" y="4245204"/>
              <a:ext cx="853551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コネクタ 152"/>
            <p:cNvCxnSpPr>
              <a:stCxn id="161" idx="5"/>
              <a:endCxn id="158" idx="0"/>
            </p:cNvCxnSpPr>
            <p:nvPr/>
          </p:nvCxnSpPr>
          <p:spPr>
            <a:xfrm>
              <a:off x="8401395" y="4740790"/>
              <a:ext cx="114917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>
              <a:stCxn id="161" idx="3"/>
              <a:endCxn id="159" idx="0"/>
            </p:cNvCxnSpPr>
            <p:nvPr/>
          </p:nvCxnSpPr>
          <p:spPr>
            <a:xfrm flipH="1">
              <a:off x="8004470" y="4740790"/>
              <a:ext cx="122075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コネクタ 154"/>
            <p:cNvCxnSpPr>
              <a:stCxn id="161" idx="0"/>
              <a:endCxn id="162" idx="5"/>
            </p:cNvCxnSpPr>
            <p:nvPr/>
          </p:nvCxnSpPr>
          <p:spPr>
            <a:xfrm flipH="1" flipV="1">
              <a:off x="7892654" y="4245204"/>
              <a:ext cx="371316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円/楕円 155"/>
            <p:cNvSpPr/>
            <p:nvPr/>
          </p:nvSpPr>
          <p:spPr>
            <a:xfrm>
              <a:off x="6280202" y="4904602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57" name="円/楕円 156"/>
            <p:cNvSpPr/>
            <p:nvPr/>
          </p:nvSpPr>
          <p:spPr>
            <a:xfrm>
              <a:off x="7060981" y="4904602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/>
            </a:p>
          </p:txBody>
        </p:sp>
        <p:sp>
          <p:nvSpPr>
            <p:cNvPr id="158" name="円/楕円 157"/>
            <p:cNvSpPr/>
            <p:nvPr/>
          </p:nvSpPr>
          <p:spPr>
            <a:xfrm>
              <a:off x="8321963" y="4904602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/>
            </a:p>
          </p:txBody>
        </p:sp>
        <p:sp>
          <p:nvSpPr>
            <p:cNvPr id="159" name="円/楕円 158"/>
            <p:cNvSpPr/>
            <p:nvPr/>
          </p:nvSpPr>
          <p:spPr>
            <a:xfrm>
              <a:off x="7810121" y="4904602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60" name="円/楕円 159"/>
            <p:cNvSpPr/>
            <p:nvPr/>
          </p:nvSpPr>
          <p:spPr>
            <a:xfrm>
              <a:off x="6569904" y="4409016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/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8069621" y="4409016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/>
            </a:p>
          </p:txBody>
        </p:sp>
        <p:sp>
          <p:nvSpPr>
            <p:cNvPr id="162" name="円/楕円 161"/>
            <p:cNvSpPr/>
            <p:nvPr/>
          </p:nvSpPr>
          <p:spPr>
            <a:xfrm>
              <a:off x="7560880" y="3913430"/>
              <a:ext cx="388698" cy="388698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/>
            </a:p>
          </p:txBody>
        </p:sp>
        <p:cxnSp>
          <p:nvCxnSpPr>
            <p:cNvPr id="163" name="直線コネクタ 162"/>
            <p:cNvCxnSpPr>
              <a:stCxn id="159" idx="4"/>
              <a:endCxn id="136" idx="0"/>
            </p:cNvCxnSpPr>
            <p:nvPr/>
          </p:nvCxnSpPr>
          <p:spPr>
            <a:xfrm>
              <a:off x="8004470" y="5293300"/>
              <a:ext cx="2882" cy="107307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>
              <a:stCxn id="158" idx="4"/>
              <a:endCxn id="137" idx="0"/>
            </p:cNvCxnSpPr>
            <p:nvPr/>
          </p:nvCxnSpPr>
          <p:spPr>
            <a:xfrm flipH="1">
              <a:off x="8514522" y="5293300"/>
              <a:ext cx="1790" cy="107307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コネクタ 164"/>
            <p:cNvCxnSpPr>
              <a:stCxn id="156" idx="4"/>
              <a:endCxn id="133" idx="0"/>
            </p:cNvCxnSpPr>
            <p:nvPr/>
          </p:nvCxnSpPr>
          <p:spPr>
            <a:xfrm>
              <a:off x="6474551" y="5293300"/>
              <a:ext cx="600" cy="107307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コネクタ 165"/>
            <p:cNvCxnSpPr>
              <a:stCxn id="149" idx="4"/>
              <a:endCxn id="134" idx="0"/>
            </p:cNvCxnSpPr>
            <p:nvPr/>
          </p:nvCxnSpPr>
          <p:spPr>
            <a:xfrm flipH="1">
              <a:off x="6982316" y="5788886"/>
              <a:ext cx="4077" cy="5774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コネクタ 166"/>
            <p:cNvCxnSpPr>
              <a:stCxn id="148" idx="4"/>
              <a:endCxn id="135" idx="0"/>
            </p:cNvCxnSpPr>
            <p:nvPr/>
          </p:nvCxnSpPr>
          <p:spPr>
            <a:xfrm>
              <a:off x="7498235" y="5788886"/>
              <a:ext cx="7250" cy="5774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フリーフォーム 3"/>
          <p:cNvSpPr/>
          <p:nvPr/>
        </p:nvSpPr>
        <p:spPr>
          <a:xfrm>
            <a:off x="6122102" y="3523219"/>
            <a:ext cx="2819070" cy="3134038"/>
          </a:xfrm>
          <a:custGeom>
            <a:avLst/>
            <a:gdLst>
              <a:gd name="connsiteX0" fmla="*/ 1634459 w 2819070"/>
              <a:gd name="connsiteY0" fmla="*/ 13271 h 3134038"/>
              <a:gd name="connsiteX1" fmla="*/ 1634459 w 2819070"/>
              <a:gd name="connsiteY1" fmla="*/ 13271 h 3134038"/>
              <a:gd name="connsiteX2" fmla="*/ 1520559 w 2819070"/>
              <a:gd name="connsiteY2" fmla="*/ 53135 h 3134038"/>
              <a:gd name="connsiteX3" fmla="*/ 1486389 w 2819070"/>
              <a:gd name="connsiteY3" fmla="*/ 64524 h 3134038"/>
              <a:gd name="connsiteX4" fmla="*/ 1469304 w 2819070"/>
              <a:gd name="connsiteY4" fmla="*/ 70219 h 3134038"/>
              <a:gd name="connsiteX5" fmla="*/ 1406660 w 2819070"/>
              <a:gd name="connsiteY5" fmla="*/ 87304 h 3134038"/>
              <a:gd name="connsiteX6" fmla="*/ 1389575 w 2819070"/>
              <a:gd name="connsiteY6" fmla="*/ 98693 h 3134038"/>
              <a:gd name="connsiteX7" fmla="*/ 1304150 w 2819070"/>
              <a:gd name="connsiteY7" fmla="*/ 121473 h 3134038"/>
              <a:gd name="connsiteX8" fmla="*/ 1247200 w 2819070"/>
              <a:gd name="connsiteY8" fmla="*/ 149947 h 3134038"/>
              <a:gd name="connsiteX9" fmla="*/ 1218725 w 2819070"/>
              <a:gd name="connsiteY9" fmla="*/ 161337 h 3134038"/>
              <a:gd name="connsiteX10" fmla="*/ 1184556 w 2819070"/>
              <a:gd name="connsiteY10" fmla="*/ 178421 h 3134038"/>
              <a:gd name="connsiteX11" fmla="*/ 1127606 w 2819070"/>
              <a:gd name="connsiteY11" fmla="*/ 201200 h 3134038"/>
              <a:gd name="connsiteX12" fmla="*/ 1076351 w 2819070"/>
              <a:gd name="connsiteY12" fmla="*/ 223980 h 3134038"/>
              <a:gd name="connsiteX13" fmla="*/ 1059266 w 2819070"/>
              <a:gd name="connsiteY13" fmla="*/ 235369 h 3134038"/>
              <a:gd name="connsiteX14" fmla="*/ 1036486 w 2819070"/>
              <a:gd name="connsiteY14" fmla="*/ 246759 h 3134038"/>
              <a:gd name="connsiteX15" fmla="*/ 990926 w 2819070"/>
              <a:gd name="connsiteY15" fmla="*/ 269538 h 3134038"/>
              <a:gd name="connsiteX16" fmla="*/ 973841 w 2819070"/>
              <a:gd name="connsiteY16" fmla="*/ 280928 h 3134038"/>
              <a:gd name="connsiteX17" fmla="*/ 928281 w 2819070"/>
              <a:gd name="connsiteY17" fmla="*/ 298012 h 3134038"/>
              <a:gd name="connsiteX18" fmla="*/ 905502 w 2819070"/>
              <a:gd name="connsiteY18" fmla="*/ 309402 h 3134038"/>
              <a:gd name="connsiteX19" fmla="*/ 877027 w 2819070"/>
              <a:gd name="connsiteY19" fmla="*/ 320792 h 3134038"/>
              <a:gd name="connsiteX20" fmla="*/ 848552 w 2819070"/>
              <a:gd name="connsiteY20" fmla="*/ 337876 h 3134038"/>
              <a:gd name="connsiteX21" fmla="*/ 831467 w 2819070"/>
              <a:gd name="connsiteY21" fmla="*/ 349266 h 3134038"/>
              <a:gd name="connsiteX22" fmla="*/ 814382 w 2819070"/>
              <a:gd name="connsiteY22" fmla="*/ 354961 h 3134038"/>
              <a:gd name="connsiteX23" fmla="*/ 791602 w 2819070"/>
              <a:gd name="connsiteY23" fmla="*/ 372045 h 3134038"/>
              <a:gd name="connsiteX24" fmla="*/ 757432 w 2819070"/>
              <a:gd name="connsiteY24" fmla="*/ 383435 h 3134038"/>
              <a:gd name="connsiteX25" fmla="*/ 711872 w 2819070"/>
              <a:gd name="connsiteY25" fmla="*/ 411909 h 3134038"/>
              <a:gd name="connsiteX26" fmla="*/ 689092 w 2819070"/>
              <a:gd name="connsiteY26" fmla="*/ 428994 h 3134038"/>
              <a:gd name="connsiteX27" fmla="*/ 609363 w 2819070"/>
              <a:gd name="connsiteY27" fmla="*/ 474552 h 3134038"/>
              <a:gd name="connsiteX28" fmla="*/ 575193 w 2819070"/>
              <a:gd name="connsiteY28" fmla="*/ 497332 h 3134038"/>
              <a:gd name="connsiteX29" fmla="*/ 558108 w 2819070"/>
              <a:gd name="connsiteY29" fmla="*/ 514416 h 3134038"/>
              <a:gd name="connsiteX30" fmla="*/ 518243 w 2819070"/>
              <a:gd name="connsiteY30" fmla="*/ 537195 h 3134038"/>
              <a:gd name="connsiteX31" fmla="*/ 461293 w 2819070"/>
              <a:gd name="connsiteY31" fmla="*/ 577059 h 3134038"/>
              <a:gd name="connsiteX32" fmla="*/ 444208 w 2819070"/>
              <a:gd name="connsiteY32" fmla="*/ 594144 h 3134038"/>
              <a:gd name="connsiteX33" fmla="*/ 398648 w 2819070"/>
              <a:gd name="connsiteY33" fmla="*/ 622618 h 3134038"/>
              <a:gd name="connsiteX34" fmla="*/ 353089 w 2819070"/>
              <a:gd name="connsiteY34" fmla="*/ 656787 h 3134038"/>
              <a:gd name="connsiteX35" fmla="*/ 336004 w 2819070"/>
              <a:gd name="connsiteY35" fmla="*/ 673871 h 3134038"/>
              <a:gd name="connsiteX36" fmla="*/ 313224 w 2819070"/>
              <a:gd name="connsiteY36" fmla="*/ 690956 h 3134038"/>
              <a:gd name="connsiteX37" fmla="*/ 296139 w 2819070"/>
              <a:gd name="connsiteY37" fmla="*/ 708040 h 3134038"/>
              <a:gd name="connsiteX38" fmla="*/ 279054 w 2819070"/>
              <a:gd name="connsiteY38" fmla="*/ 713735 h 3134038"/>
              <a:gd name="connsiteX39" fmla="*/ 261969 w 2819070"/>
              <a:gd name="connsiteY39" fmla="*/ 730820 h 3134038"/>
              <a:gd name="connsiteX40" fmla="*/ 193629 w 2819070"/>
              <a:gd name="connsiteY40" fmla="*/ 793463 h 3134038"/>
              <a:gd name="connsiteX41" fmla="*/ 182239 w 2819070"/>
              <a:gd name="connsiteY41" fmla="*/ 810547 h 3134038"/>
              <a:gd name="connsiteX42" fmla="*/ 153764 w 2819070"/>
              <a:gd name="connsiteY42" fmla="*/ 844716 h 3134038"/>
              <a:gd name="connsiteX43" fmla="*/ 119595 w 2819070"/>
              <a:gd name="connsiteY43" fmla="*/ 895970 h 3134038"/>
              <a:gd name="connsiteX44" fmla="*/ 102510 w 2819070"/>
              <a:gd name="connsiteY44" fmla="*/ 918749 h 3134038"/>
              <a:gd name="connsiteX45" fmla="*/ 85425 w 2819070"/>
              <a:gd name="connsiteY45" fmla="*/ 952918 h 3134038"/>
              <a:gd name="connsiteX46" fmla="*/ 68340 w 2819070"/>
              <a:gd name="connsiteY46" fmla="*/ 975697 h 3134038"/>
              <a:gd name="connsiteX47" fmla="*/ 39865 w 2819070"/>
              <a:gd name="connsiteY47" fmla="*/ 1026951 h 3134038"/>
              <a:gd name="connsiteX48" fmla="*/ 22780 w 2819070"/>
              <a:gd name="connsiteY48" fmla="*/ 1089594 h 3134038"/>
              <a:gd name="connsiteX49" fmla="*/ 11390 w 2819070"/>
              <a:gd name="connsiteY49" fmla="*/ 1140847 h 3134038"/>
              <a:gd name="connsiteX50" fmla="*/ 0 w 2819070"/>
              <a:gd name="connsiteY50" fmla="*/ 1157932 h 3134038"/>
              <a:gd name="connsiteX51" fmla="*/ 17085 w 2819070"/>
              <a:gd name="connsiteY51" fmla="*/ 1590739 h 3134038"/>
              <a:gd name="connsiteX52" fmla="*/ 22780 w 2819070"/>
              <a:gd name="connsiteY52" fmla="*/ 1647687 h 3134038"/>
              <a:gd name="connsiteX53" fmla="*/ 28475 w 2819070"/>
              <a:gd name="connsiteY53" fmla="*/ 1767279 h 3134038"/>
              <a:gd name="connsiteX54" fmla="*/ 34170 w 2819070"/>
              <a:gd name="connsiteY54" fmla="*/ 1858396 h 3134038"/>
              <a:gd name="connsiteX55" fmla="*/ 39865 w 2819070"/>
              <a:gd name="connsiteY55" fmla="*/ 2143138 h 3134038"/>
              <a:gd name="connsiteX56" fmla="*/ 34170 w 2819070"/>
              <a:gd name="connsiteY56" fmla="*/ 2820823 h 3134038"/>
              <a:gd name="connsiteX57" fmla="*/ 62645 w 2819070"/>
              <a:gd name="connsiteY57" fmla="*/ 3008752 h 3134038"/>
              <a:gd name="connsiteX58" fmla="*/ 79730 w 2819070"/>
              <a:gd name="connsiteY58" fmla="*/ 3031531 h 3134038"/>
              <a:gd name="connsiteX59" fmla="*/ 91120 w 2819070"/>
              <a:gd name="connsiteY59" fmla="*/ 3054311 h 3134038"/>
              <a:gd name="connsiteX60" fmla="*/ 148069 w 2819070"/>
              <a:gd name="connsiteY60" fmla="*/ 3094174 h 3134038"/>
              <a:gd name="connsiteX61" fmla="*/ 187934 w 2819070"/>
              <a:gd name="connsiteY61" fmla="*/ 3099869 h 3134038"/>
              <a:gd name="connsiteX62" fmla="*/ 233494 w 2819070"/>
              <a:gd name="connsiteY62" fmla="*/ 3111259 h 3134038"/>
              <a:gd name="connsiteX63" fmla="*/ 1702799 w 2819070"/>
              <a:gd name="connsiteY63" fmla="*/ 3122649 h 3134038"/>
              <a:gd name="connsiteX64" fmla="*/ 2124227 w 2819070"/>
              <a:gd name="connsiteY64" fmla="*/ 3134038 h 3134038"/>
              <a:gd name="connsiteX65" fmla="*/ 2494401 w 2819070"/>
              <a:gd name="connsiteY65" fmla="*/ 3128343 h 3134038"/>
              <a:gd name="connsiteX66" fmla="*/ 2511486 w 2819070"/>
              <a:gd name="connsiteY66" fmla="*/ 3111259 h 3134038"/>
              <a:gd name="connsiteX67" fmla="*/ 2522876 w 2819070"/>
              <a:gd name="connsiteY67" fmla="*/ 3094174 h 3134038"/>
              <a:gd name="connsiteX68" fmla="*/ 2568435 w 2819070"/>
              <a:gd name="connsiteY68" fmla="*/ 3048616 h 3134038"/>
              <a:gd name="connsiteX69" fmla="*/ 2596910 w 2819070"/>
              <a:gd name="connsiteY69" fmla="*/ 3020142 h 3134038"/>
              <a:gd name="connsiteX70" fmla="*/ 2665250 w 2819070"/>
              <a:gd name="connsiteY70" fmla="*/ 2934719 h 3134038"/>
              <a:gd name="connsiteX71" fmla="*/ 2688030 w 2819070"/>
              <a:gd name="connsiteY71" fmla="*/ 2911940 h 3134038"/>
              <a:gd name="connsiteX72" fmla="*/ 2733590 w 2819070"/>
              <a:gd name="connsiteY72" fmla="*/ 2826517 h 3134038"/>
              <a:gd name="connsiteX73" fmla="*/ 2756370 w 2819070"/>
              <a:gd name="connsiteY73" fmla="*/ 2758179 h 3134038"/>
              <a:gd name="connsiteX74" fmla="*/ 2773455 w 2819070"/>
              <a:gd name="connsiteY74" fmla="*/ 2672757 h 3134038"/>
              <a:gd name="connsiteX75" fmla="*/ 2790539 w 2819070"/>
              <a:gd name="connsiteY75" fmla="*/ 2593029 h 3134038"/>
              <a:gd name="connsiteX76" fmla="*/ 2796234 w 2819070"/>
              <a:gd name="connsiteY76" fmla="*/ 1761584 h 3134038"/>
              <a:gd name="connsiteX77" fmla="*/ 2807624 w 2819070"/>
              <a:gd name="connsiteY77" fmla="*/ 1596434 h 3134038"/>
              <a:gd name="connsiteX78" fmla="*/ 2813319 w 2819070"/>
              <a:gd name="connsiteY78" fmla="*/ 1567960 h 3134038"/>
              <a:gd name="connsiteX79" fmla="*/ 2779150 w 2819070"/>
              <a:gd name="connsiteY79" fmla="*/ 1231965 h 3134038"/>
              <a:gd name="connsiteX80" fmla="*/ 2762065 w 2819070"/>
              <a:gd name="connsiteY80" fmla="*/ 1203491 h 3134038"/>
              <a:gd name="connsiteX81" fmla="*/ 2744980 w 2819070"/>
              <a:gd name="connsiteY81" fmla="*/ 1157932 h 3134038"/>
              <a:gd name="connsiteX82" fmla="*/ 2733590 w 2819070"/>
              <a:gd name="connsiteY82" fmla="*/ 1129458 h 3134038"/>
              <a:gd name="connsiteX83" fmla="*/ 2716505 w 2819070"/>
              <a:gd name="connsiteY83" fmla="*/ 1106678 h 3134038"/>
              <a:gd name="connsiteX84" fmla="*/ 2699420 w 2819070"/>
              <a:gd name="connsiteY84" fmla="*/ 1078204 h 3134038"/>
              <a:gd name="connsiteX85" fmla="*/ 2682335 w 2819070"/>
              <a:gd name="connsiteY85" fmla="*/ 1044035 h 3134038"/>
              <a:gd name="connsiteX86" fmla="*/ 2665250 w 2819070"/>
              <a:gd name="connsiteY86" fmla="*/ 1021256 h 3134038"/>
              <a:gd name="connsiteX87" fmla="*/ 2642470 w 2819070"/>
              <a:gd name="connsiteY87" fmla="*/ 987087 h 3134038"/>
              <a:gd name="connsiteX88" fmla="*/ 2608300 w 2819070"/>
              <a:gd name="connsiteY88" fmla="*/ 924444 h 3134038"/>
              <a:gd name="connsiteX89" fmla="*/ 2574130 w 2819070"/>
              <a:gd name="connsiteY89" fmla="*/ 873190 h 3134038"/>
              <a:gd name="connsiteX90" fmla="*/ 2557045 w 2819070"/>
              <a:gd name="connsiteY90" fmla="*/ 844716 h 3134038"/>
              <a:gd name="connsiteX91" fmla="*/ 2534265 w 2819070"/>
              <a:gd name="connsiteY91" fmla="*/ 799158 h 3134038"/>
              <a:gd name="connsiteX92" fmla="*/ 2517181 w 2819070"/>
              <a:gd name="connsiteY92" fmla="*/ 759294 h 3134038"/>
              <a:gd name="connsiteX93" fmla="*/ 2500096 w 2819070"/>
              <a:gd name="connsiteY93" fmla="*/ 742209 h 3134038"/>
              <a:gd name="connsiteX94" fmla="*/ 2488706 w 2819070"/>
              <a:gd name="connsiteY94" fmla="*/ 725125 h 3134038"/>
              <a:gd name="connsiteX95" fmla="*/ 2471621 w 2819070"/>
              <a:gd name="connsiteY95" fmla="*/ 708040 h 3134038"/>
              <a:gd name="connsiteX96" fmla="*/ 2437451 w 2819070"/>
              <a:gd name="connsiteY96" fmla="*/ 662482 h 3134038"/>
              <a:gd name="connsiteX97" fmla="*/ 2414671 w 2819070"/>
              <a:gd name="connsiteY97" fmla="*/ 634007 h 3134038"/>
              <a:gd name="connsiteX98" fmla="*/ 2317856 w 2819070"/>
              <a:gd name="connsiteY98" fmla="*/ 548585 h 3134038"/>
              <a:gd name="connsiteX99" fmla="*/ 2255212 w 2819070"/>
              <a:gd name="connsiteY99" fmla="*/ 497332 h 3134038"/>
              <a:gd name="connsiteX100" fmla="*/ 2221042 w 2819070"/>
              <a:gd name="connsiteY100" fmla="*/ 463163 h 3134038"/>
              <a:gd name="connsiteX101" fmla="*/ 2186872 w 2819070"/>
              <a:gd name="connsiteY101" fmla="*/ 417604 h 3134038"/>
              <a:gd name="connsiteX102" fmla="*/ 2164092 w 2819070"/>
              <a:gd name="connsiteY102" fmla="*/ 394825 h 3134038"/>
              <a:gd name="connsiteX103" fmla="*/ 2141312 w 2819070"/>
              <a:gd name="connsiteY103" fmla="*/ 366350 h 3134038"/>
              <a:gd name="connsiteX104" fmla="*/ 2090057 w 2819070"/>
              <a:gd name="connsiteY104" fmla="*/ 315097 h 3134038"/>
              <a:gd name="connsiteX105" fmla="*/ 2044497 w 2819070"/>
              <a:gd name="connsiteY105" fmla="*/ 269538 h 3134038"/>
              <a:gd name="connsiteX106" fmla="*/ 1998937 w 2819070"/>
              <a:gd name="connsiteY106" fmla="*/ 223980 h 3134038"/>
              <a:gd name="connsiteX107" fmla="*/ 1976158 w 2819070"/>
              <a:gd name="connsiteY107" fmla="*/ 201200 h 3134038"/>
              <a:gd name="connsiteX108" fmla="*/ 1907818 w 2819070"/>
              <a:gd name="connsiteY108" fmla="*/ 149947 h 3134038"/>
              <a:gd name="connsiteX109" fmla="*/ 1845173 w 2819070"/>
              <a:gd name="connsiteY109" fmla="*/ 98693 h 3134038"/>
              <a:gd name="connsiteX110" fmla="*/ 1816698 w 2819070"/>
              <a:gd name="connsiteY110" fmla="*/ 75914 h 3134038"/>
              <a:gd name="connsiteX111" fmla="*/ 1782528 w 2819070"/>
              <a:gd name="connsiteY111" fmla="*/ 58830 h 3134038"/>
              <a:gd name="connsiteX112" fmla="*/ 1765443 w 2819070"/>
              <a:gd name="connsiteY112" fmla="*/ 41745 h 3134038"/>
              <a:gd name="connsiteX113" fmla="*/ 1748358 w 2819070"/>
              <a:gd name="connsiteY113" fmla="*/ 36050 h 3134038"/>
              <a:gd name="connsiteX114" fmla="*/ 1719884 w 2819070"/>
              <a:gd name="connsiteY114" fmla="*/ 18966 h 3134038"/>
              <a:gd name="connsiteX115" fmla="*/ 1702799 w 2819070"/>
              <a:gd name="connsiteY115" fmla="*/ 1881 h 3134038"/>
              <a:gd name="connsiteX116" fmla="*/ 1634459 w 2819070"/>
              <a:gd name="connsiteY116" fmla="*/ 13271 h 3134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2819070" h="3134038">
                <a:moveTo>
                  <a:pt x="1634459" y="13271"/>
                </a:moveTo>
                <a:lnTo>
                  <a:pt x="1634459" y="13271"/>
                </a:lnTo>
                <a:lnTo>
                  <a:pt x="1520559" y="53135"/>
                </a:lnTo>
                <a:cubicBezTo>
                  <a:pt x="1509213" y="57062"/>
                  <a:pt x="1497779" y="60728"/>
                  <a:pt x="1486389" y="64524"/>
                </a:cubicBezTo>
                <a:cubicBezTo>
                  <a:pt x="1480694" y="66422"/>
                  <a:pt x="1475190" y="69042"/>
                  <a:pt x="1469304" y="70219"/>
                </a:cubicBezTo>
                <a:cubicBezTo>
                  <a:pt x="1454021" y="73276"/>
                  <a:pt x="1419048" y="79046"/>
                  <a:pt x="1406660" y="87304"/>
                </a:cubicBezTo>
                <a:cubicBezTo>
                  <a:pt x="1400965" y="91100"/>
                  <a:pt x="1396068" y="96529"/>
                  <a:pt x="1389575" y="98693"/>
                </a:cubicBezTo>
                <a:cubicBezTo>
                  <a:pt x="1325596" y="120018"/>
                  <a:pt x="1385145" y="80977"/>
                  <a:pt x="1304150" y="121473"/>
                </a:cubicBezTo>
                <a:cubicBezTo>
                  <a:pt x="1285167" y="130964"/>
                  <a:pt x="1266906" y="142065"/>
                  <a:pt x="1247200" y="149947"/>
                </a:cubicBezTo>
                <a:cubicBezTo>
                  <a:pt x="1237708" y="153744"/>
                  <a:pt x="1228032" y="157107"/>
                  <a:pt x="1218725" y="161337"/>
                </a:cubicBezTo>
                <a:cubicBezTo>
                  <a:pt x="1207132" y="166606"/>
                  <a:pt x="1196222" y="173317"/>
                  <a:pt x="1184556" y="178421"/>
                </a:cubicBezTo>
                <a:cubicBezTo>
                  <a:pt x="1165825" y="186616"/>
                  <a:pt x="1143962" y="188933"/>
                  <a:pt x="1127606" y="201200"/>
                </a:cubicBezTo>
                <a:cubicBezTo>
                  <a:pt x="1097082" y="224093"/>
                  <a:pt x="1114133" y="216424"/>
                  <a:pt x="1076351" y="223980"/>
                </a:cubicBezTo>
                <a:cubicBezTo>
                  <a:pt x="1070656" y="227776"/>
                  <a:pt x="1065209" y="231973"/>
                  <a:pt x="1059266" y="235369"/>
                </a:cubicBezTo>
                <a:cubicBezTo>
                  <a:pt x="1051895" y="239581"/>
                  <a:pt x="1043685" y="242260"/>
                  <a:pt x="1036486" y="246759"/>
                </a:cubicBezTo>
                <a:cubicBezTo>
                  <a:pt x="997765" y="270959"/>
                  <a:pt x="1030896" y="259545"/>
                  <a:pt x="990926" y="269538"/>
                </a:cubicBezTo>
                <a:cubicBezTo>
                  <a:pt x="985231" y="273335"/>
                  <a:pt x="979963" y="277867"/>
                  <a:pt x="973841" y="280928"/>
                </a:cubicBezTo>
                <a:cubicBezTo>
                  <a:pt x="926620" y="304539"/>
                  <a:pt x="962799" y="283219"/>
                  <a:pt x="928281" y="298012"/>
                </a:cubicBezTo>
                <a:cubicBezTo>
                  <a:pt x="920478" y="301356"/>
                  <a:pt x="913260" y="305954"/>
                  <a:pt x="905502" y="309402"/>
                </a:cubicBezTo>
                <a:cubicBezTo>
                  <a:pt x="896160" y="313554"/>
                  <a:pt x="886171" y="316220"/>
                  <a:pt x="877027" y="320792"/>
                </a:cubicBezTo>
                <a:cubicBezTo>
                  <a:pt x="867127" y="325742"/>
                  <a:pt x="857939" y="332010"/>
                  <a:pt x="848552" y="337876"/>
                </a:cubicBezTo>
                <a:cubicBezTo>
                  <a:pt x="842748" y="341504"/>
                  <a:pt x="837589" y="346205"/>
                  <a:pt x="831467" y="349266"/>
                </a:cubicBezTo>
                <a:cubicBezTo>
                  <a:pt x="826098" y="351951"/>
                  <a:pt x="820077" y="353063"/>
                  <a:pt x="814382" y="354961"/>
                </a:cubicBezTo>
                <a:cubicBezTo>
                  <a:pt x="806789" y="360656"/>
                  <a:pt x="800091" y="367800"/>
                  <a:pt x="791602" y="372045"/>
                </a:cubicBezTo>
                <a:cubicBezTo>
                  <a:pt x="780863" y="377414"/>
                  <a:pt x="757432" y="383435"/>
                  <a:pt x="757432" y="383435"/>
                </a:cubicBezTo>
                <a:cubicBezTo>
                  <a:pt x="723203" y="417662"/>
                  <a:pt x="760410" y="384944"/>
                  <a:pt x="711872" y="411909"/>
                </a:cubicBezTo>
                <a:cubicBezTo>
                  <a:pt x="703575" y="416519"/>
                  <a:pt x="697076" y="423861"/>
                  <a:pt x="689092" y="428994"/>
                </a:cubicBezTo>
                <a:cubicBezTo>
                  <a:pt x="644128" y="457899"/>
                  <a:pt x="644556" y="456957"/>
                  <a:pt x="609363" y="474552"/>
                </a:cubicBezTo>
                <a:cubicBezTo>
                  <a:pt x="554866" y="529049"/>
                  <a:pt x="624640" y="464369"/>
                  <a:pt x="575193" y="497332"/>
                </a:cubicBezTo>
                <a:cubicBezTo>
                  <a:pt x="568492" y="501799"/>
                  <a:pt x="564295" y="509260"/>
                  <a:pt x="558108" y="514416"/>
                </a:cubicBezTo>
                <a:cubicBezTo>
                  <a:pt x="537607" y="531500"/>
                  <a:pt x="542621" y="521524"/>
                  <a:pt x="518243" y="537195"/>
                </a:cubicBezTo>
                <a:cubicBezTo>
                  <a:pt x="498751" y="549725"/>
                  <a:pt x="477678" y="560674"/>
                  <a:pt x="461293" y="577059"/>
                </a:cubicBezTo>
                <a:cubicBezTo>
                  <a:pt x="455598" y="582754"/>
                  <a:pt x="450722" y="589407"/>
                  <a:pt x="444208" y="594144"/>
                </a:cubicBezTo>
                <a:cubicBezTo>
                  <a:pt x="429725" y="604677"/>
                  <a:pt x="411311" y="609955"/>
                  <a:pt x="398648" y="622618"/>
                </a:cubicBezTo>
                <a:cubicBezTo>
                  <a:pt x="358296" y="662970"/>
                  <a:pt x="409693" y="614335"/>
                  <a:pt x="353089" y="656787"/>
                </a:cubicBezTo>
                <a:cubicBezTo>
                  <a:pt x="346646" y="661619"/>
                  <a:pt x="342119" y="668630"/>
                  <a:pt x="336004" y="673871"/>
                </a:cubicBezTo>
                <a:cubicBezTo>
                  <a:pt x="328797" y="680048"/>
                  <a:pt x="320431" y="684779"/>
                  <a:pt x="313224" y="690956"/>
                </a:cubicBezTo>
                <a:cubicBezTo>
                  <a:pt x="307109" y="696197"/>
                  <a:pt x="302840" y="703573"/>
                  <a:pt x="296139" y="708040"/>
                </a:cubicBezTo>
                <a:cubicBezTo>
                  <a:pt x="291144" y="711370"/>
                  <a:pt x="284749" y="711837"/>
                  <a:pt x="279054" y="713735"/>
                </a:cubicBezTo>
                <a:cubicBezTo>
                  <a:pt x="273359" y="719430"/>
                  <a:pt x="267929" y="725402"/>
                  <a:pt x="261969" y="730820"/>
                </a:cubicBezTo>
                <a:cubicBezTo>
                  <a:pt x="246264" y="745096"/>
                  <a:pt x="210489" y="773794"/>
                  <a:pt x="193629" y="793463"/>
                </a:cubicBezTo>
                <a:cubicBezTo>
                  <a:pt x="189175" y="798659"/>
                  <a:pt x="186441" y="805145"/>
                  <a:pt x="182239" y="810547"/>
                </a:cubicBezTo>
                <a:cubicBezTo>
                  <a:pt x="173136" y="822250"/>
                  <a:pt x="162532" y="832760"/>
                  <a:pt x="153764" y="844716"/>
                </a:cubicBezTo>
                <a:cubicBezTo>
                  <a:pt x="141621" y="861274"/>
                  <a:pt x="131915" y="879544"/>
                  <a:pt x="119595" y="895970"/>
                </a:cubicBezTo>
                <a:cubicBezTo>
                  <a:pt x="113900" y="903563"/>
                  <a:pt x="107393" y="910610"/>
                  <a:pt x="102510" y="918749"/>
                </a:cubicBezTo>
                <a:cubicBezTo>
                  <a:pt x="95958" y="929668"/>
                  <a:pt x="91977" y="941999"/>
                  <a:pt x="85425" y="952918"/>
                </a:cubicBezTo>
                <a:cubicBezTo>
                  <a:pt x="80542" y="961057"/>
                  <a:pt x="73605" y="967800"/>
                  <a:pt x="68340" y="975697"/>
                </a:cubicBezTo>
                <a:cubicBezTo>
                  <a:pt x="54037" y="997150"/>
                  <a:pt x="50721" y="1005239"/>
                  <a:pt x="39865" y="1026951"/>
                </a:cubicBezTo>
                <a:cubicBezTo>
                  <a:pt x="23635" y="1124330"/>
                  <a:pt x="46298" y="1003365"/>
                  <a:pt x="22780" y="1089594"/>
                </a:cubicBezTo>
                <a:cubicBezTo>
                  <a:pt x="17530" y="1108844"/>
                  <a:pt x="19992" y="1123643"/>
                  <a:pt x="11390" y="1140847"/>
                </a:cubicBezTo>
                <a:cubicBezTo>
                  <a:pt x="8329" y="1146969"/>
                  <a:pt x="3797" y="1152237"/>
                  <a:pt x="0" y="1157932"/>
                </a:cubicBezTo>
                <a:cubicBezTo>
                  <a:pt x="2434" y="1228529"/>
                  <a:pt x="8427" y="1469534"/>
                  <a:pt x="17085" y="1590739"/>
                </a:cubicBezTo>
                <a:cubicBezTo>
                  <a:pt x="18444" y="1609768"/>
                  <a:pt x="20882" y="1628704"/>
                  <a:pt x="22780" y="1647687"/>
                </a:cubicBezTo>
                <a:cubicBezTo>
                  <a:pt x="24678" y="1687551"/>
                  <a:pt x="26321" y="1727428"/>
                  <a:pt x="28475" y="1767279"/>
                </a:cubicBezTo>
                <a:cubicBezTo>
                  <a:pt x="30118" y="1797666"/>
                  <a:pt x="33248" y="1827978"/>
                  <a:pt x="34170" y="1858396"/>
                </a:cubicBezTo>
                <a:cubicBezTo>
                  <a:pt x="37046" y="1953285"/>
                  <a:pt x="37967" y="2048224"/>
                  <a:pt x="39865" y="2143138"/>
                </a:cubicBezTo>
                <a:cubicBezTo>
                  <a:pt x="37967" y="2369033"/>
                  <a:pt x="34170" y="2594920"/>
                  <a:pt x="34170" y="2820823"/>
                </a:cubicBezTo>
                <a:cubicBezTo>
                  <a:pt x="34170" y="2884262"/>
                  <a:pt x="27578" y="2952647"/>
                  <a:pt x="62645" y="3008752"/>
                </a:cubicBezTo>
                <a:cubicBezTo>
                  <a:pt x="67676" y="3016801"/>
                  <a:pt x="74699" y="3023482"/>
                  <a:pt x="79730" y="3031531"/>
                </a:cubicBezTo>
                <a:cubicBezTo>
                  <a:pt x="84230" y="3038730"/>
                  <a:pt x="85529" y="3047922"/>
                  <a:pt x="91120" y="3054311"/>
                </a:cubicBezTo>
                <a:cubicBezTo>
                  <a:pt x="98446" y="3062683"/>
                  <a:pt x="136301" y="3090252"/>
                  <a:pt x="148069" y="3094174"/>
                </a:cubicBezTo>
                <a:cubicBezTo>
                  <a:pt x="160803" y="3098419"/>
                  <a:pt x="174771" y="3097236"/>
                  <a:pt x="187934" y="3099869"/>
                </a:cubicBezTo>
                <a:cubicBezTo>
                  <a:pt x="203284" y="3102939"/>
                  <a:pt x="217842" y="3111024"/>
                  <a:pt x="233494" y="3111259"/>
                </a:cubicBezTo>
                <a:lnTo>
                  <a:pt x="1702799" y="3122649"/>
                </a:lnTo>
                <a:lnTo>
                  <a:pt x="2124227" y="3134038"/>
                </a:lnTo>
                <a:cubicBezTo>
                  <a:pt x="2247633" y="3134038"/>
                  <a:pt x="2371010" y="3130241"/>
                  <a:pt x="2494401" y="3128343"/>
                </a:cubicBezTo>
                <a:cubicBezTo>
                  <a:pt x="2500096" y="3122648"/>
                  <a:pt x="2506330" y="3117446"/>
                  <a:pt x="2511486" y="3111259"/>
                </a:cubicBezTo>
                <a:cubicBezTo>
                  <a:pt x="2515868" y="3106001"/>
                  <a:pt x="2518272" y="3099239"/>
                  <a:pt x="2522876" y="3094174"/>
                </a:cubicBezTo>
                <a:cubicBezTo>
                  <a:pt x="2537323" y="3078283"/>
                  <a:pt x="2553249" y="3063802"/>
                  <a:pt x="2568435" y="3048616"/>
                </a:cubicBezTo>
                <a:cubicBezTo>
                  <a:pt x="2577927" y="3039125"/>
                  <a:pt x="2588856" y="3030880"/>
                  <a:pt x="2596910" y="3020142"/>
                </a:cubicBezTo>
                <a:cubicBezTo>
                  <a:pt x="2616753" y="2993684"/>
                  <a:pt x="2646157" y="2953811"/>
                  <a:pt x="2665250" y="2934719"/>
                </a:cubicBezTo>
                <a:cubicBezTo>
                  <a:pt x="2672843" y="2927126"/>
                  <a:pt x="2681788" y="2920678"/>
                  <a:pt x="2688030" y="2911940"/>
                </a:cubicBezTo>
                <a:cubicBezTo>
                  <a:pt x="2710249" y="2880834"/>
                  <a:pt x="2721926" y="2859565"/>
                  <a:pt x="2733590" y="2826517"/>
                </a:cubicBezTo>
                <a:cubicBezTo>
                  <a:pt x="2741582" y="2803874"/>
                  <a:pt x="2756370" y="2758179"/>
                  <a:pt x="2756370" y="2758179"/>
                </a:cubicBezTo>
                <a:cubicBezTo>
                  <a:pt x="2770558" y="2658865"/>
                  <a:pt x="2751486" y="2782599"/>
                  <a:pt x="2773455" y="2672757"/>
                </a:cubicBezTo>
                <a:cubicBezTo>
                  <a:pt x="2791306" y="2583506"/>
                  <a:pt x="2764960" y="2682562"/>
                  <a:pt x="2790539" y="2593029"/>
                </a:cubicBezTo>
                <a:cubicBezTo>
                  <a:pt x="2792437" y="2315881"/>
                  <a:pt x="2792895" y="2038719"/>
                  <a:pt x="2796234" y="1761584"/>
                </a:cubicBezTo>
                <a:cubicBezTo>
                  <a:pt x="2796779" y="1716328"/>
                  <a:pt x="2800448" y="1646665"/>
                  <a:pt x="2807624" y="1596434"/>
                </a:cubicBezTo>
                <a:cubicBezTo>
                  <a:pt x="2808993" y="1586852"/>
                  <a:pt x="2811421" y="1577451"/>
                  <a:pt x="2813319" y="1567960"/>
                </a:cubicBezTo>
                <a:cubicBezTo>
                  <a:pt x="2808290" y="1326568"/>
                  <a:pt x="2845049" y="1363761"/>
                  <a:pt x="2779150" y="1231965"/>
                </a:cubicBezTo>
                <a:cubicBezTo>
                  <a:pt x="2774200" y="1222065"/>
                  <a:pt x="2767760" y="1212982"/>
                  <a:pt x="2762065" y="1203491"/>
                </a:cubicBezTo>
                <a:cubicBezTo>
                  <a:pt x="2751077" y="1148553"/>
                  <a:pt x="2764533" y="1197036"/>
                  <a:pt x="2744980" y="1157932"/>
                </a:cubicBezTo>
                <a:cubicBezTo>
                  <a:pt x="2740408" y="1148789"/>
                  <a:pt x="2738555" y="1138394"/>
                  <a:pt x="2733590" y="1129458"/>
                </a:cubicBezTo>
                <a:cubicBezTo>
                  <a:pt x="2728980" y="1121161"/>
                  <a:pt x="2721770" y="1114575"/>
                  <a:pt x="2716505" y="1106678"/>
                </a:cubicBezTo>
                <a:cubicBezTo>
                  <a:pt x="2710365" y="1097468"/>
                  <a:pt x="2704720" y="1087921"/>
                  <a:pt x="2699420" y="1078204"/>
                </a:cubicBezTo>
                <a:cubicBezTo>
                  <a:pt x="2693322" y="1067025"/>
                  <a:pt x="2688887" y="1054954"/>
                  <a:pt x="2682335" y="1044035"/>
                </a:cubicBezTo>
                <a:cubicBezTo>
                  <a:pt x="2677452" y="1035896"/>
                  <a:pt x="2670693" y="1029032"/>
                  <a:pt x="2665250" y="1021256"/>
                </a:cubicBezTo>
                <a:cubicBezTo>
                  <a:pt x="2657400" y="1010042"/>
                  <a:pt x="2649819" y="998636"/>
                  <a:pt x="2642470" y="987087"/>
                </a:cubicBezTo>
                <a:cubicBezTo>
                  <a:pt x="2615239" y="944297"/>
                  <a:pt x="2634470" y="972421"/>
                  <a:pt x="2608300" y="924444"/>
                </a:cubicBezTo>
                <a:cubicBezTo>
                  <a:pt x="2583484" y="878949"/>
                  <a:pt x="2600298" y="912442"/>
                  <a:pt x="2574130" y="873190"/>
                </a:cubicBezTo>
                <a:cubicBezTo>
                  <a:pt x="2567990" y="863980"/>
                  <a:pt x="2562740" y="854207"/>
                  <a:pt x="2557045" y="844716"/>
                </a:cubicBezTo>
                <a:cubicBezTo>
                  <a:pt x="2545721" y="799424"/>
                  <a:pt x="2560080" y="844333"/>
                  <a:pt x="2534265" y="799158"/>
                </a:cubicBezTo>
                <a:cubicBezTo>
                  <a:pt x="2513018" y="761977"/>
                  <a:pt x="2549451" y="804472"/>
                  <a:pt x="2517181" y="759294"/>
                </a:cubicBezTo>
                <a:cubicBezTo>
                  <a:pt x="2512500" y="752740"/>
                  <a:pt x="2505252" y="748396"/>
                  <a:pt x="2500096" y="742209"/>
                </a:cubicBezTo>
                <a:cubicBezTo>
                  <a:pt x="2495714" y="736951"/>
                  <a:pt x="2493088" y="730383"/>
                  <a:pt x="2488706" y="725125"/>
                </a:cubicBezTo>
                <a:cubicBezTo>
                  <a:pt x="2483550" y="718938"/>
                  <a:pt x="2476721" y="714273"/>
                  <a:pt x="2471621" y="708040"/>
                </a:cubicBezTo>
                <a:cubicBezTo>
                  <a:pt x="2459600" y="693348"/>
                  <a:pt x="2449025" y="677528"/>
                  <a:pt x="2437451" y="662482"/>
                </a:cubicBezTo>
                <a:cubicBezTo>
                  <a:pt x="2430040" y="652848"/>
                  <a:pt x="2424785" y="640749"/>
                  <a:pt x="2414671" y="634007"/>
                </a:cubicBezTo>
                <a:cubicBezTo>
                  <a:pt x="2315704" y="568032"/>
                  <a:pt x="2476958" y="678756"/>
                  <a:pt x="2317856" y="548585"/>
                </a:cubicBezTo>
                <a:cubicBezTo>
                  <a:pt x="2296975" y="531501"/>
                  <a:pt x="2274290" y="516409"/>
                  <a:pt x="2255212" y="497332"/>
                </a:cubicBezTo>
                <a:cubicBezTo>
                  <a:pt x="2243822" y="485942"/>
                  <a:pt x="2229977" y="476565"/>
                  <a:pt x="2221042" y="463163"/>
                </a:cubicBezTo>
                <a:cubicBezTo>
                  <a:pt x="2207987" y="443581"/>
                  <a:pt x="2204910" y="437896"/>
                  <a:pt x="2186872" y="417604"/>
                </a:cubicBezTo>
                <a:cubicBezTo>
                  <a:pt x="2179738" y="409578"/>
                  <a:pt x="2171226" y="402851"/>
                  <a:pt x="2164092" y="394825"/>
                </a:cubicBezTo>
                <a:cubicBezTo>
                  <a:pt x="2156016" y="385740"/>
                  <a:pt x="2149583" y="375257"/>
                  <a:pt x="2141312" y="366350"/>
                </a:cubicBezTo>
                <a:cubicBezTo>
                  <a:pt x="2124871" y="348645"/>
                  <a:pt x="2107142" y="332181"/>
                  <a:pt x="2090057" y="315097"/>
                </a:cubicBezTo>
                <a:lnTo>
                  <a:pt x="2044497" y="269538"/>
                </a:lnTo>
                <a:lnTo>
                  <a:pt x="1998937" y="223980"/>
                </a:lnTo>
                <a:cubicBezTo>
                  <a:pt x="1991344" y="216387"/>
                  <a:pt x="1984408" y="208074"/>
                  <a:pt x="1976158" y="201200"/>
                </a:cubicBezTo>
                <a:cubicBezTo>
                  <a:pt x="1859499" y="103987"/>
                  <a:pt x="2020776" y="236324"/>
                  <a:pt x="1907818" y="149947"/>
                </a:cubicBezTo>
                <a:cubicBezTo>
                  <a:pt x="1886386" y="133558"/>
                  <a:pt x="1866113" y="115706"/>
                  <a:pt x="1845173" y="98693"/>
                </a:cubicBezTo>
                <a:cubicBezTo>
                  <a:pt x="1835739" y="91028"/>
                  <a:pt x="1827570" y="81350"/>
                  <a:pt x="1816698" y="75914"/>
                </a:cubicBezTo>
                <a:lnTo>
                  <a:pt x="1782528" y="58830"/>
                </a:lnTo>
                <a:cubicBezTo>
                  <a:pt x="1776833" y="53135"/>
                  <a:pt x="1772144" y="46213"/>
                  <a:pt x="1765443" y="41745"/>
                </a:cubicBezTo>
                <a:cubicBezTo>
                  <a:pt x="1760448" y="38415"/>
                  <a:pt x="1753727" y="38735"/>
                  <a:pt x="1748358" y="36050"/>
                </a:cubicBezTo>
                <a:cubicBezTo>
                  <a:pt x="1738458" y="31100"/>
                  <a:pt x="1728739" y="25607"/>
                  <a:pt x="1719884" y="18966"/>
                </a:cubicBezTo>
                <a:cubicBezTo>
                  <a:pt x="1713441" y="14134"/>
                  <a:pt x="1710779" y="2969"/>
                  <a:pt x="1702799" y="1881"/>
                </a:cubicBezTo>
                <a:cubicBezTo>
                  <a:pt x="1667061" y="-2992"/>
                  <a:pt x="1630662" y="1881"/>
                  <a:pt x="1634459" y="13271"/>
                </a:cubicBezTo>
                <a:close/>
              </a:path>
            </a:pathLst>
          </a:cu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216409" y="6444116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718276" y="6444116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2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220143" y="6444116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3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3748610" y="6444116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4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4250477" y="6444116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5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4778944" y="6444116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6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280811" y="6444116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ourier New"/>
                <a:cs typeface="Courier New"/>
              </a:rPr>
              <a:t>7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5782678" y="6444116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8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6311145" y="6444116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9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6728820" y="6444116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10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7257287" y="6444116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11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7759154" y="6444116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12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8261026" y="6444116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13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0516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Substrings stabbed by </a:t>
            </a:r>
            <a:r>
              <a:rPr lang="en-US" altLang="ja-JP" i="1" dirty="0" smtClean="0"/>
              <a:t>X</a:t>
            </a:r>
            <a:r>
              <a:rPr lang="en-US" altLang="ja-JP" i="1" baseline="-25000" dirty="0" smtClean="0"/>
              <a:t>i</a:t>
            </a:r>
            <a:endParaRPr kumimoji="1" lang="ja-JP" altLang="en-US" i="1" baseline="-250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29" name="コンテンツ プレースホルダー 28"/>
          <p:cNvSpPr>
            <a:spLocks noGrp="1"/>
          </p:cNvSpPr>
          <p:nvPr>
            <p:ph sz="quarter" idx="1"/>
          </p:nvPr>
        </p:nvSpPr>
        <p:spPr>
          <a:xfrm>
            <a:off x="612648" y="1326167"/>
            <a:ext cx="8153400" cy="111362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Times New Roman"/>
                <a:cs typeface="Times New Roman"/>
              </a:rPr>
              <a:t>All length-</a:t>
            </a:r>
            <a:r>
              <a:rPr lang="en-US" altLang="ja-JP" i="1" dirty="0" smtClean="0">
                <a:latin typeface="Times New Roman"/>
                <a:cs typeface="Times New Roman"/>
              </a:rPr>
              <a:t>q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latin typeface="Times New Roman"/>
                <a:cs typeface="Times New Roman"/>
              </a:rPr>
              <a:t>substrings stabbed by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i="1" baseline="-25000" dirty="0" smtClean="0">
                <a:latin typeface="Times New Roman"/>
                <a:cs typeface="Times New Roman"/>
              </a:rPr>
              <a:t>i </a:t>
            </a:r>
            <a:r>
              <a:rPr kumimoji="1" lang="en-US" altLang="ja-JP" dirty="0" smtClean="0">
                <a:latin typeface="Times New Roman"/>
                <a:cs typeface="Times New Roman"/>
              </a:rPr>
              <a:t>are contained in a string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lang="en-US" altLang="ja-JP" i="1" baseline="-250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lang="en-US" altLang="ja-JP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q</a:t>
            </a:r>
            <a:r>
              <a:rPr lang="en-US" altLang="ja-JP" dirty="0" smtClean="0">
                <a:solidFill>
                  <a:srgbClr val="0000FF"/>
                </a:solidFill>
                <a:latin typeface="Times New Roman"/>
                <a:cs typeface="Times New Roman"/>
              </a:rPr>
              <a:t>) </a:t>
            </a:r>
            <a:r>
              <a:rPr lang="en-US" altLang="ja-JP" dirty="0" smtClean="0">
                <a:latin typeface="Times New Roman"/>
                <a:cs typeface="Times New Roman"/>
              </a:rPr>
              <a:t>of length at most 2(</a:t>
            </a:r>
            <a:r>
              <a:rPr lang="en-US" altLang="ja-JP" i="1" dirty="0" smtClean="0">
                <a:latin typeface="Times New Roman"/>
                <a:cs typeface="Times New Roman"/>
              </a:rPr>
              <a:t>q</a:t>
            </a:r>
            <a:r>
              <a:rPr lang="en-US" altLang="ja-JP" dirty="0" smtClean="0">
                <a:latin typeface="Times New Roman"/>
                <a:cs typeface="Times New Roman"/>
              </a:rPr>
              <a:t> – 1)</a:t>
            </a:r>
            <a:endParaRPr lang="en-US" altLang="ja-JP" baseline="-25000" dirty="0">
              <a:latin typeface="Times New Roman"/>
              <a:cs typeface="Times New Roman"/>
            </a:endParaRPr>
          </a:p>
          <a:p>
            <a:endParaRPr lang="en-US" altLang="ja-JP" baseline="-25000" dirty="0" smtClean="0">
              <a:latin typeface="Times New Roman"/>
              <a:cs typeface="Times New Roman"/>
            </a:endParaRPr>
          </a:p>
          <a:p>
            <a:endParaRPr lang="en-US" altLang="ja-JP" baseline="-25000" dirty="0">
              <a:latin typeface="Times New Roman"/>
              <a:cs typeface="Times New Roman"/>
            </a:endParaRPr>
          </a:p>
          <a:p>
            <a:endParaRPr lang="en-US" altLang="ja-JP" baseline="-25000" dirty="0" smtClean="0">
              <a:latin typeface="Times New Roman"/>
              <a:cs typeface="Times New Roman"/>
            </a:endParaRPr>
          </a:p>
          <a:p>
            <a:endParaRPr lang="en-US" altLang="ja-JP" baseline="-25000" dirty="0">
              <a:latin typeface="Times New Roman"/>
              <a:cs typeface="Times New Roman"/>
            </a:endParaRPr>
          </a:p>
          <a:p>
            <a:endParaRPr lang="en-US" altLang="ja-JP" baseline="-25000" dirty="0" smtClean="0">
              <a:latin typeface="Times New Roman"/>
              <a:cs typeface="Times New Roman"/>
            </a:endParaRPr>
          </a:p>
          <a:p>
            <a:endParaRPr lang="en-US" altLang="ja-JP" baseline="-25000" dirty="0">
              <a:latin typeface="Times New Roman"/>
              <a:cs typeface="Times New Roman"/>
            </a:endParaRPr>
          </a:p>
          <a:p>
            <a:endParaRPr lang="en-US" altLang="ja-JP" baseline="-25000" dirty="0" smtClean="0">
              <a:latin typeface="Times New Roman"/>
              <a:cs typeface="Times New Roman"/>
            </a:endParaRPr>
          </a:p>
          <a:p>
            <a:endParaRPr lang="en-US" altLang="ja-JP" baseline="-25000" dirty="0">
              <a:latin typeface="Times New Roman"/>
              <a:cs typeface="Times New Roman"/>
            </a:endParaRPr>
          </a:p>
        </p:txBody>
      </p:sp>
      <p:grpSp>
        <p:nvGrpSpPr>
          <p:cNvPr id="6" name="図形グループ 5"/>
          <p:cNvGrpSpPr/>
          <p:nvPr/>
        </p:nvGrpSpPr>
        <p:grpSpPr>
          <a:xfrm>
            <a:off x="2272731" y="4276563"/>
            <a:ext cx="642424" cy="314134"/>
            <a:chOff x="2799531" y="4856333"/>
            <a:chExt cx="642424" cy="314134"/>
          </a:xfrm>
        </p:grpSpPr>
        <p:sp>
          <p:nvSpPr>
            <p:cNvPr id="7" name="円/楕円 6"/>
            <p:cNvSpPr/>
            <p:nvPr/>
          </p:nvSpPr>
          <p:spPr>
            <a:xfrm>
              <a:off x="2799531" y="4856333"/>
              <a:ext cx="134274" cy="13427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3053606" y="4946263"/>
              <a:ext cx="134274" cy="13427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3307681" y="5036193"/>
              <a:ext cx="134274" cy="13427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0" name="直線コネクタ 9"/>
          <p:cNvCxnSpPr/>
          <p:nvPr/>
        </p:nvCxnSpPr>
        <p:spPr>
          <a:xfrm>
            <a:off x="3012579" y="3288344"/>
            <a:ext cx="0" cy="2198678"/>
          </a:xfrm>
          <a:prstGeom prst="line">
            <a:avLst/>
          </a:prstGeom>
          <a:ln w="381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二等辺三角形 10"/>
          <p:cNvSpPr/>
          <p:nvPr/>
        </p:nvSpPr>
        <p:spPr>
          <a:xfrm>
            <a:off x="644116" y="2843971"/>
            <a:ext cx="5279497" cy="1143325"/>
          </a:xfrm>
          <a:prstGeom prst="triangle">
            <a:avLst>
              <a:gd name="adj" fmla="val 49692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二等辺三角形 11"/>
          <p:cNvSpPr/>
          <p:nvPr/>
        </p:nvSpPr>
        <p:spPr>
          <a:xfrm>
            <a:off x="644116" y="3189105"/>
            <a:ext cx="2368460" cy="798191"/>
          </a:xfrm>
          <a:prstGeom prst="triangle">
            <a:avLst>
              <a:gd name="adj" fmla="val 776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>
            <a:off x="3012576" y="3189104"/>
            <a:ext cx="2911037" cy="798191"/>
          </a:xfrm>
          <a:prstGeom prst="triangle">
            <a:avLst>
              <a:gd name="adj" fmla="val 355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33101" y="2616133"/>
            <a:ext cx="741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l</a:t>
            </a:r>
            <a:r>
              <a:rPr kumimoji="1" lang="en-US" altLang="ja-JP" sz="2800" baseline="-250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i</a:t>
            </a:r>
            <a:r>
              <a:rPr kumimoji="1" lang="en-US" altLang="ja-JP" sz="2800" baseline="-25000" dirty="0" smtClean="0">
                <a:latin typeface="Times New Roman"/>
                <a:cs typeface="Times New Roman"/>
              </a:rPr>
              <a:t>)</a:t>
            </a:r>
            <a:endParaRPr kumimoji="1" lang="ja-JP" altLang="en-US" sz="2800" baseline="-25000" dirty="0">
              <a:latin typeface="Times New Roman"/>
              <a:cs typeface="Times New Roman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57215" y="2588582"/>
            <a:ext cx="767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err="1" smtClean="0">
                <a:latin typeface="Times New Roman"/>
                <a:cs typeface="Times New Roman"/>
              </a:rPr>
              <a:t>X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r</a:t>
            </a:r>
            <a:r>
              <a:rPr kumimoji="1" lang="en-US" altLang="ja-JP" sz="2800" baseline="-250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i</a:t>
            </a:r>
            <a:r>
              <a:rPr kumimoji="1" lang="en-US" altLang="ja-JP" sz="2800" baseline="-25000" dirty="0" smtClean="0">
                <a:latin typeface="Times New Roman"/>
                <a:cs typeface="Times New Roman"/>
              </a:rPr>
              <a:t>)</a:t>
            </a:r>
            <a:endParaRPr kumimoji="1" lang="ja-JP" altLang="en-US" sz="2800" baseline="-25000" dirty="0">
              <a:latin typeface="Times New Roman"/>
              <a:cs typeface="Times New Roman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29664" y="2339987"/>
            <a:ext cx="475712" cy="448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i</a:t>
            </a:r>
            <a:endParaRPr kumimoji="1" lang="ja-JP" altLang="en-US" sz="2800" i="1" baseline="-25000" dirty="0">
              <a:latin typeface="Times New Roman"/>
              <a:cs typeface="Times New Roman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447832" y="4048890"/>
            <a:ext cx="1812818" cy="223209"/>
          </a:xfrm>
          <a:prstGeom prst="rect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786054" y="4632442"/>
            <a:ext cx="1812818" cy="223209"/>
          </a:xfrm>
          <a:prstGeom prst="rect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91975" y="5208803"/>
            <a:ext cx="1123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smtClean="0">
                <a:latin typeface="Times New Roman"/>
                <a:cs typeface="Times New Roman"/>
              </a:rPr>
              <a:t>q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– 1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20" name="左中かっこ 19"/>
          <p:cNvSpPr/>
          <p:nvPr/>
        </p:nvSpPr>
        <p:spPr>
          <a:xfrm rot="16200000" flipH="1">
            <a:off x="3534961" y="3547131"/>
            <a:ext cx="327481" cy="1800342"/>
          </a:xfrm>
          <a:prstGeom prst="leftBrace">
            <a:avLst>
              <a:gd name="adj1" fmla="val 592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44089" y="3794978"/>
            <a:ext cx="536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smtClean="0">
                <a:latin typeface="Times New Roman"/>
                <a:cs typeface="Times New Roman"/>
              </a:rPr>
              <a:t>q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22" name="左中かっこ 21"/>
          <p:cNvSpPr/>
          <p:nvPr/>
        </p:nvSpPr>
        <p:spPr>
          <a:xfrm rot="5400000" flipH="1">
            <a:off x="3753283" y="4504906"/>
            <a:ext cx="104884" cy="1586295"/>
          </a:xfrm>
          <a:prstGeom prst="leftBrace">
            <a:avLst>
              <a:gd name="adj1" fmla="val 121852"/>
              <a:gd name="adj2" fmla="val 50000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55989" y="5208803"/>
            <a:ext cx="1094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smtClean="0">
                <a:latin typeface="Times New Roman"/>
                <a:cs typeface="Times New Roman"/>
              </a:rPr>
              <a:t>q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– 1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25" name="左中かっこ 24"/>
          <p:cNvSpPr/>
          <p:nvPr/>
        </p:nvSpPr>
        <p:spPr>
          <a:xfrm rot="16200000" flipH="1">
            <a:off x="2199222" y="2884511"/>
            <a:ext cx="327481" cy="1800342"/>
          </a:xfrm>
          <a:prstGeom prst="leftBrace">
            <a:avLst>
              <a:gd name="adj1" fmla="val 47114"/>
              <a:gd name="adj2" fmla="val 4280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65905" y="3126861"/>
            <a:ext cx="536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smtClean="0">
                <a:latin typeface="Times New Roman"/>
                <a:cs typeface="Times New Roman"/>
              </a:rPr>
              <a:t>q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27" name="左中かっこ 26"/>
          <p:cNvSpPr/>
          <p:nvPr/>
        </p:nvSpPr>
        <p:spPr>
          <a:xfrm rot="5400000" flipH="1">
            <a:off x="2176725" y="4516721"/>
            <a:ext cx="105636" cy="1563420"/>
          </a:xfrm>
          <a:prstGeom prst="leftBrace">
            <a:avLst>
              <a:gd name="adj1" fmla="val 68445"/>
              <a:gd name="adj2" fmla="val 50000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4934326" y="3528978"/>
            <a:ext cx="3831722" cy="152085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Any length-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q</a:t>
            </a:r>
            <a:r>
              <a:rPr kumimoji="1" lang="en-US" altLang="ja-JP" sz="2400" i="1" baseline="-250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substring of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S</a:t>
            </a:r>
            <a:br>
              <a:rPr kumimoji="1" lang="en-US" altLang="ja-JP" sz="2400" i="1" dirty="0" smtClean="0">
                <a:latin typeface="Times New Roman"/>
                <a:cs typeface="Times New Roman"/>
              </a:rPr>
            </a:br>
            <a:r>
              <a:rPr kumimoji="1" lang="en-US" altLang="ja-JP" sz="2400" dirty="0" smtClean="0">
                <a:latin typeface="Times New Roman"/>
                <a:cs typeface="Times New Roman"/>
              </a:rPr>
              <a:t>is stabbed by some unique variable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i="1" baseline="-25000" dirty="0" smtClean="0">
                <a:latin typeface="Times New Roman"/>
                <a:cs typeface="Times New Roman"/>
              </a:rPr>
              <a:t>i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,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and therefore is a substring of some </a:t>
            </a:r>
            <a:r>
              <a:rPr kumimoji="1" lang="en-US" altLang="ja-JP" sz="2400" i="1" dirty="0" err="1" smtClean="0">
                <a:latin typeface="Times New Roman"/>
                <a:cs typeface="Times New Roman"/>
              </a:rPr>
              <a:t>t</a:t>
            </a:r>
            <a:r>
              <a:rPr kumimoji="1" lang="en-US" altLang="ja-JP" sz="2400" i="1" baseline="-25000" dirty="0" err="1" smtClean="0">
                <a:latin typeface="Times New Roman"/>
                <a:cs typeface="Times New Roman"/>
              </a:rPr>
              <a:t>i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q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934326" y="5255212"/>
            <a:ext cx="3831722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800" spc="-150" dirty="0" smtClean="0">
                <a:solidFill>
                  <a:prstClr val="black"/>
                </a:solidFill>
                <a:latin typeface="Times New Roman"/>
                <a:cs typeface="Times New Roman"/>
              </a:rPr>
              <a:t>{ </a:t>
            </a:r>
            <a:r>
              <a:rPr kumimoji="1" lang="en-US" altLang="ja-JP" sz="2800" i="1" spc="-15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kumimoji="1" lang="en-US" altLang="ja-JP" sz="2800" i="1" spc="-150" baseline="-25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800" i="1" spc="-150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800" spc="-150" dirty="0" smtClean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kumimoji="1" lang="en-US" altLang="ja-JP" sz="2800" i="1" spc="-15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kumimoji="1" lang="en-US" altLang="ja-JP" sz="2800" i="1" spc="-150" baseline="-25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800" spc="-150" dirty="0" smtClean="0">
                <a:solidFill>
                  <a:prstClr val="black"/>
                </a:solidFill>
                <a:latin typeface="Times New Roman"/>
                <a:cs typeface="Times New Roman"/>
              </a:rPr>
              <a:t>) : |</a:t>
            </a:r>
            <a:r>
              <a:rPr kumimoji="1" lang="en-US" altLang="ja-JP" sz="2800" i="1" spc="-150" dirty="0" smtClean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kumimoji="1" lang="en-US" altLang="ja-JP" sz="2800" i="1" spc="-150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800" spc="-150" dirty="0" smtClean="0">
                <a:solidFill>
                  <a:prstClr val="black"/>
                </a:solidFill>
                <a:latin typeface="Times New Roman"/>
                <a:cs typeface="Times New Roman"/>
              </a:rPr>
              <a:t>| ≥ </a:t>
            </a:r>
            <a:r>
              <a:rPr kumimoji="1" lang="en-US" altLang="ja-JP" sz="2800" i="1" spc="-15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kumimoji="1" lang="en-US" altLang="ja-JP" sz="2800" i="1" spc="-150" baseline="-25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800" i="1" spc="-150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800" i="1" spc="-150" dirty="0" smtClean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kumimoji="1" lang="en-US" altLang="ja-JP" sz="2800" spc="-150" dirty="0" smtClean="0">
                <a:solidFill>
                  <a:prstClr val="black"/>
                </a:solidFill>
                <a:latin typeface="Times New Roman"/>
                <a:cs typeface="Times New Roman"/>
              </a:rPr>
              <a:t>1 ≤ </a:t>
            </a:r>
            <a:r>
              <a:rPr kumimoji="1" lang="en-US" altLang="ja-JP" sz="2800" i="1" spc="-15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800" i="1" spc="-15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800" spc="-150" dirty="0" smtClean="0">
                <a:solidFill>
                  <a:prstClr val="black"/>
                </a:solidFill>
                <a:latin typeface="Times New Roman"/>
                <a:cs typeface="Times New Roman"/>
              </a:rPr>
              <a:t>≤ </a:t>
            </a:r>
            <a:r>
              <a:rPr kumimoji="1" lang="en-US" altLang="ja-JP" sz="2800" i="1" spc="-150" dirty="0" smtClean="0">
                <a:solidFill>
                  <a:prstClr val="black"/>
                </a:solidFill>
                <a:latin typeface="Times New Roman"/>
                <a:cs typeface="Times New Roman"/>
              </a:rPr>
              <a:t>n </a:t>
            </a:r>
            <a:r>
              <a:rPr kumimoji="1" lang="en-US" altLang="ja-JP" sz="2800" spc="-150" dirty="0" smtClean="0">
                <a:solidFill>
                  <a:prstClr val="black"/>
                </a:solidFill>
                <a:latin typeface="Times New Roman"/>
                <a:cs typeface="Times New Roman"/>
              </a:rPr>
              <a:t>}</a:t>
            </a:r>
            <a:r>
              <a:rPr kumimoji="1" lang="en-US" altLang="ja-JP" sz="2800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will contain</a:t>
            </a:r>
            <a:r>
              <a:rPr kumimoji="1" lang="en-US" altLang="ja-JP" sz="2800" i="1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all distinct</a:t>
            </a:r>
            <a:br>
              <a:rPr kumimoji="1" lang="en-US" altLang="ja-JP" sz="28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sz="2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length-</a:t>
            </a:r>
            <a:r>
              <a:rPr kumimoji="1" lang="en-US" altLang="ja-JP" sz="2800" i="1" dirty="0" err="1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kumimoji="1" lang="en-US" altLang="ja-JP" sz="2800" i="1" baseline="-25000" dirty="0" err="1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substrings of </a:t>
            </a:r>
            <a:r>
              <a:rPr kumimoji="1" lang="en-US" altLang="ja-JP" sz="28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kumimoji="1" lang="en-US" altLang="ja-JP" sz="2800" i="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447833" y="4921250"/>
            <a:ext cx="3151040" cy="300369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b"/>
          <a:lstStyle/>
          <a:p>
            <a:pPr lvl="0" algn="ctr"/>
            <a:r>
              <a:rPr lang="en-US" altLang="ja-JP" sz="2000" i="1" dirty="0" err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lang="en-US" altLang="ja-JP" sz="2000" i="1" baseline="-25000" dirty="0" err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lang="en-US" altLang="ja-JP" sz="2000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altLang="ja-JP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q</a:t>
            </a:r>
            <a:r>
              <a:rPr lang="en-US" altLang="ja-JP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lang="ja-JP" alt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74434" y="4852288"/>
            <a:ext cx="8882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197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LZ78 Factorization from SLP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Algorithm: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Compute </a:t>
            </a:r>
            <a:r>
              <a:rPr lang="en-US" altLang="ja-JP" sz="3200" spc="-150" dirty="0">
                <a:solidFill>
                  <a:prstClr val="black"/>
                </a:solidFill>
              </a:rPr>
              <a:t>{ </a:t>
            </a:r>
            <a:r>
              <a:rPr lang="en-US" altLang="ja-JP" sz="3200" i="1" spc="-150" dirty="0" err="1">
                <a:solidFill>
                  <a:prstClr val="black"/>
                </a:solidFill>
              </a:rPr>
              <a:t>t</a:t>
            </a:r>
            <a:r>
              <a:rPr lang="en-US" altLang="ja-JP" sz="3200" i="1" spc="-150" baseline="-25000" dirty="0" err="1">
                <a:solidFill>
                  <a:prstClr val="black"/>
                </a:solidFill>
              </a:rPr>
              <a:t>i</a:t>
            </a:r>
            <a:r>
              <a:rPr lang="en-US" altLang="ja-JP" sz="3200" i="1" spc="-150" baseline="-25000" dirty="0">
                <a:solidFill>
                  <a:prstClr val="black"/>
                </a:solidFill>
              </a:rPr>
              <a:t> </a:t>
            </a:r>
            <a:r>
              <a:rPr lang="en-US" altLang="ja-JP" sz="3200" spc="-150" dirty="0">
                <a:solidFill>
                  <a:prstClr val="black"/>
                </a:solidFill>
              </a:rPr>
              <a:t>(</a:t>
            </a:r>
            <a:r>
              <a:rPr lang="en-US" altLang="ja-JP" sz="3200" i="1" spc="-150" dirty="0" err="1">
                <a:solidFill>
                  <a:prstClr val="black"/>
                </a:solidFill>
              </a:rPr>
              <a:t>c</a:t>
            </a:r>
            <a:r>
              <a:rPr lang="en-US" altLang="ja-JP" sz="3200" i="1" spc="-150" baseline="-25000" dirty="0" err="1">
                <a:solidFill>
                  <a:prstClr val="black"/>
                </a:solidFill>
              </a:rPr>
              <a:t>N</a:t>
            </a:r>
            <a:r>
              <a:rPr lang="en-US" altLang="ja-JP" sz="3200" spc="-150" dirty="0">
                <a:solidFill>
                  <a:prstClr val="black"/>
                </a:solidFill>
              </a:rPr>
              <a:t>) : |</a:t>
            </a:r>
            <a:r>
              <a:rPr lang="en-US" altLang="ja-JP" sz="3200" i="1" spc="-150" dirty="0">
                <a:solidFill>
                  <a:prstClr val="black"/>
                </a:solidFill>
              </a:rPr>
              <a:t>X</a:t>
            </a:r>
            <a:r>
              <a:rPr lang="en-US" altLang="ja-JP" sz="3200" i="1" spc="-150" baseline="-25000" dirty="0">
                <a:solidFill>
                  <a:prstClr val="black"/>
                </a:solidFill>
              </a:rPr>
              <a:t>i</a:t>
            </a:r>
            <a:r>
              <a:rPr lang="en-US" altLang="ja-JP" sz="3200" spc="-150" dirty="0">
                <a:solidFill>
                  <a:prstClr val="black"/>
                </a:solidFill>
              </a:rPr>
              <a:t>| ≥ </a:t>
            </a:r>
            <a:r>
              <a:rPr lang="en-US" altLang="ja-JP" sz="3200" i="1" spc="-150" dirty="0" err="1">
                <a:solidFill>
                  <a:prstClr val="black"/>
                </a:solidFill>
              </a:rPr>
              <a:t>c</a:t>
            </a:r>
            <a:r>
              <a:rPr lang="en-US" altLang="ja-JP" sz="3200" i="1" spc="-150" baseline="-25000" dirty="0" err="1">
                <a:solidFill>
                  <a:prstClr val="black"/>
                </a:solidFill>
              </a:rPr>
              <a:t>N</a:t>
            </a:r>
            <a:r>
              <a:rPr lang="en-US" altLang="ja-JP" sz="3200" i="1" spc="-150" baseline="-25000" dirty="0">
                <a:solidFill>
                  <a:prstClr val="black"/>
                </a:solidFill>
              </a:rPr>
              <a:t> </a:t>
            </a:r>
            <a:r>
              <a:rPr lang="en-US" altLang="ja-JP" sz="3200" i="1" spc="-150" dirty="0">
                <a:solidFill>
                  <a:prstClr val="black"/>
                </a:solidFill>
              </a:rPr>
              <a:t>, </a:t>
            </a:r>
            <a:r>
              <a:rPr lang="en-US" altLang="ja-JP" sz="3200" spc="-150" dirty="0">
                <a:solidFill>
                  <a:prstClr val="black"/>
                </a:solidFill>
              </a:rPr>
              <a:t>1 ≤ </a:t>
            </a:r>
            <a:r>
              <a:rPr lang="en-US" altLang="ja-JP" sz="3200" i="1" spc="-150" dirty="0" err="1">
                <a:solidFill>
                  <a:prstClr val="black"/>
                </a:solidFill>
              </a:rPr>
              <a:t>i</a:t>
            </a:r>
            <a:r>
              <a:rPr lang="en-US" altLang="ja-JP" sz="3200" i="1" spc="-150" dirty="0">
                <a:solidFill>
                  <a:prstClr val="black"/>
                </a:solidFill>
              </a:rPr>
              <a:t> </a:t>
            </a:r>
            <a:r>
              <a:rPr lang="en-US" altLang="ja-JP" sz="3200" spc="-150" dirty="0">
                <a:solidFill>
                  <a:prstClr val="black"/>
                </a:solidFill>
              </a:rPr>
              <a:t>≤ </a:t>
            </a:r>
            <a:r>
              <a:rPr lang="en-US" altLang="ja-JP" sz="3200" i="1" spc="-150" dirty="0">
                <a:solidFill>
                  <a:prstClr val="black"/>
                </a:solidFill>
              </a:rPr>
              <a:t>n </a:t>
            </a:r>
            <a:r>
              <a:rPr lang="en-US" altLang="ja-JP" sz="3200" spc="-150" dirty="0">
                <a:solidFill>
                  <a:prstClr val="black"/>
                </a:solidFill>
              </a:rPr>
              <a:t>}</a:t>
            </a:r>
            <a:r>
              <a:rPr lang="en-US" altLang="ja-JP" sz="3200" baseline="-25000" dirty="0">
                <a:solidFill>
                  <a:prstClr val="black"/>
                </a:solidFill>
              </a:rPr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Build generalized suffix tree (GST)</a:t>
            </a:r>
            <a:br>
              <a:rPr kumimoji="1" lang="en-US" altLang="ja-JP" dirty="0" smtClean="0"/>
            </a:br>
            <a:r>
              <a:rPr kumimoji="1" lang="en-US" altLang="ja-JP" dirty="0" smtClean="0"/>
              <a:t>for strings</a:t>
            </a:r>
            <a:r>
              <a:rPr lang="en-US" altLang="ja-JP" sz="3200" spc="-150" dirty="0">
                <a:solidFill>
                  <a:prstClr val="black"/>
                </a:solidFill>
              </a:rPr>
              <a:t>{ </a:t>
            </a:r>
            <a:r>
              <a:rPr lang="en-US" altLang="ja-JP" sz="3200" i="1" spc="-150" dirty="0" err="1">
                <a:solidFill>
                  <a:prstClr val="black"/>
                </a:solidFill>
              </a:rPr>
              <a:t>t</a:t>
            </a:r>
            <a:r>
              <a:rPr lang="en-US" altLang="ja-JP" sz="3200" i="1" spc="-150" baseline="-25000" dirty="0" err="1">
                <a:solidFill>
                  <a:prstClr val="black"/>
                </a:solidFill>
              </a:rPr>
              <a:t>i</a:t>
            </a:r>
            <a:r>
              <a:rPr lang="en-US" altLang="ja-JP" sz="3200" i="1" spc="-150" baseline="-25000" dirty="0">
                <a:solidFill>
                  <a:prstClr val="black"/>
                </a:solidFill>
              </a:rPr>
              <a:t> </a:t>
            </a:r>
            <a:r>
              <a:rPr lang="en-US" altLang="ja-JP" sz="3200" spc="-150" dirty="0">
                <a:solidFill>
                  <a:prstClr val="black"/>
                </a:solidFill>
              </a:rPr>
              <a:t>(</a:t>
            </a:r>
            <a:r>
              <a:rPr lang="en-US" altLang="ja-JP" sz="3200" i="1" spc="-150" dirty="0" err="1">
                <a:solidFill>
                  <a:prstClr val="black"/>
                </a:solidFill>
              </a:rPr>
              <a:t>c</a:t>
            </a:r>
            <a:r>
              <a:rPr lang="en-US" altLang="ja-JP" sz="3200" i="1" spc="-150" baseline="-25000" dirty="0" err="1">
                <a:solidFill>
                  <a:prstClr val="black"/>
                </a:solidFill>
              </a:rPr>
              <a:t>N</a:t>
            </a:r>
            <a:r>
              <a:rPr lang="en-US" altLang="ja-JP" sz="3200" spc="-150" dirty="0">
                <a:solidFill>
                  <a:prstClr val="black"/>
                </a:solidFill>
              </a:rPr>
              <a:t>) : |</a:t>
            </a:r>
            <a:r>
              <a:rPr lang="en-US" altLang="ja-JP" sz="3200" i="1" spc="-150" dirty="0">
                <a:solidFill>
                  <a:prstClr val="black"/>
                </a:solidFill>
              </a:rPr>
              <a:t>X</a:t>
            </a:r>
            <a:r>
              <a:rPr lang="en-US" altLang="ja-JP" sz="3200" i="1" spc="-150" baseline="-25000" dirty="0">
                <a:solidFill>
                  <a:prstClr val="black"/>
                </a:solidFill>
              </a:rPr>
              <a:t>i</a:t>
            </a:r>
            <a:r>
              <a:rPr lang="en-US" altLang="ja-JP" sz="3200" spc="-150" dirty="0">
                <a:solidFill>
                  <a:prstClr val="black"/>
                </a:solidFill>
              </a:rPr>
              <a:t>| ≥ </a:t>
            </a:r>
            <a:r>
              <a:rPr lang="en-US" altLang="ja-JP" sz="3200" i="1" spc="-150" dirty="0" err="1">
                <a:solidFill>
                  <a:prstClr val="black"/>
                </a:solidFill>
              </a:rPr>
              <a:t>c</a:t>
            </a:r>
            <a:r>
              <a:rPr lang="en-US" altLang="ja-JP" sz="3200" i="1" spc="-150" baseline="-25000" dirty="0" err="1">
                <a:solidFill>
                  <a:prstClr val="black"/>
                </a:solidFill>
              </a:rPr>
              <a:t>N</a:t>
            </a:r>
            <a:r>
              <a:rPr lang="en-US" altLang="ja-JP" sz="3200" i="1" spc="-150" baseline="-25000" dirty="0">
                <a:solidFill>
                  <a:prstClr val="black"/>
                </a:solidFill>
              </a:rPr>
              <a:t> </a:t>
            </a:r>
            <a:r>
              <a:rPr lang="en-US" altLang="ja-JP" sz="3200" i="1" spc="-150" dirty="0">
                <a:solidFill>
                  <a:prstClr val="black"/>
                </a:solidFill>
              </a:rPr>
              <a:t>, </a:t>
            </a:r>
            <a:r>
              <a:rPr lang="en-US" altLang="ja-JP" sz="3200" spc="-150" dirty="0">
                <a:solidFill>
                  <a:prstClr val="black"/>
                </a:solidFill>
              </a:rPr>
              <a:t>1 ≤ </a:t>
            </a:r>
            <a:r>
              <a:rPr lang="en-US" altLang="ja-JP" sz="3200" i="1" spc="-150" dirty="0" err="1">
                <a:solidFill>
                  <a:prstClr val="black"/>
                </a:solidFill>
              </a:rPr>
              <a:t>i</a:t>
            </a:r>
            <a:r>
              <a:rPr lang="en-US" altLang="ja-JP" sz="3200" i="1" spc="-150" dirty="0">
                <a:solidFill>
                  <a:prstClr val="black"/>
                </a:solidFill>
              </a:rPr>
              <a:t> </a:t>
            </a:r>
            <a:r>
              <a:rPr lang="en-US" altLang="ja-JP" sz="3200" spc="-150" dirty="0">
                <a:solidFill>
                  <a:prstClr val="black"/>
                </a:solidFill>
              </a:rPr>
              <a:t>≤ </a:t>
            </a:r>
            <a:r>
              <a:rPr lang="en-US" altLang="ja-JP" sz="3200" i="1" spc="-150" dirty="0">
                <a:solidFill>
                  <a:prstClr val="black"/>
                </a:solidFill>
              </a:rPr>
              <a:t>n </a:t>
            </a:r>
            <a:r>
              <a:rPr lang="en-US" altLang="ja-JP" sz="3200" spc="-150" dirty="0">
                <a:solidFill>
                  <a:prstClr val="black"/>
                </a:solidFill>
              </a:rPr>
              <a:t>}</a:t>
            </a:r>
            <a:r>
              <a:rPr lang="en-US" altLang="ja-JP" sz="3200" baseline="-25000" dirty="0">
                <a:solidFill>
                  <a:prstClr val="black"/>
                </a:solidFill>
              </a:rPr>
              <a:t>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Run LZ78 Factorization algorithm using GST</a:t>
            </a:r>
          </a:p>
        </p:txBody>
      </p:sp>
      <p:sp>
        <p:nvSpPr>
          <p:cNvPr id="5" name="右中かっこ 4"/>
          <p:cNvSpPr/>
          <p:nvPr/>
        </p:nvSpPr>
        <p:spPr>
          <a:xfrm>
            <a:off x="6831227" y="1920661"/>
            <a:ext cx="232969" cy="2034750"/>
          </a:xfrm>
          <a:prstGeom prst="rightBrace">
            <a:avLst>
              <a:gd name="adj1" fmla="val 4126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61891" y="2430972"/>
            <a:ext cx="17200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Times New Roman"/>
                <a:cs typeface="Times New Roman"/>
              </a:rPr>
              <a:t>O(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nc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N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 </a:t>
            </a:r>
          </a:p>
          <a:p>
            <a:r>
              <a:rPr kumimoji="1" lang="en-US" altLang="ja-JP" sz="2800" dirty="0" smtClean="0">
                <a:latin typeface="Times New Roman"/>
                <a:cs typeface="Times New Roman"/>
              </a:rPr>
              <a:t>time/space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281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"/>
          </p:nvPr>
        </p:nvSpPr>
        <p:spPr>
          <a:xfrm>
            <a:off x="612648" y="1326167"/>
            <a:ext cx="8153400" cy="1033359"/>
          </a:xfrm>
        </p:spPr>
        <p:txBody>
          <a:bodyPr>
            <a:normAutofit lnSpcReduction="10000"/>
          </a:bodyPr>
          <a:lstStyle/>
          <a:p>
            <a:r>
              <a:rPr lang="en-US" altLang="ja-JP" i="1" dirty="0" smtClean="0"/>
              <a:t>N</a:t>
            </a:r>
            <a:r>
              <a:rPr lang="en-US" altLang="ja-JP" dirty="0" smtClean="0"/>
              <a:t> = 13</a:t>
            </a:r>
            <a:r>
              <a:rPr lang="en-US" altLang="ja-JP" i="1" dirty="0" smtClean="0"/>
              <a:t>, </a:t>
            </a:r>
            <a:r>
              <a:rPr lang="en-US" altLang="ja-JP" i="1" dirty="0" err="1" smtClean="0"/>
              <a:t>c</a:t>
            </a:r>
            <a:r>
              <a:rPr lang="en-US" altLang="ja-JP" i="1" baseline="-25000" dirty="0" err="1" smtClean="0"/>
              <a:t>N</a:t>
            </a:r>
            <a:r>
              <a:rPr lang="en-US" altLang="ja-JP" dirty="0" smtClean="0"/>
              <a:t> = 4,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= 7 </a:t>
            </a:r>
          </a:p>
          <a:p>
            <a:r>
              <a:rPr kumimoji="1" lang="en-US" altLang="ja-JP" dirty="0" smtClean="0"/>
              <a:t>{ </a:t>
            </a:r>
            <a:r>
              <a:rPr kumimoji="1" lang="en-US" altLang="ja-JP" i="1" dirty="0" smtClean="0"/>
              <a:t>t</a:t>
            </a:r>
            <a:r>
              <a:rPr kumimoji="1" lang="en-US" altLang="ja-JP" baseline="-25000" dirty="0" smtClean="0"/>
              <a:t>5</a:t>
            </a:r>
            <a:r>
              <a:rPr kumimoji="1" lang="en-US" altLang="ja-JP" dirty="0" smtClean="0"/>
              <a:t>(4), </a:t>
            </a:r>
            <a:r>
              <a:rPr kumimoji="1" lang="en-US" altLang="ja-JP" i="1" dirty="0" smtClean="0"/>
              <a:t>t</a:t>
            </a:r>
            <a:r>
              <a:rPr kumimoji="1" lang="en-US" altLang="ja-JP" baseline="-25000" dirty="0" smtClean="0"/>
              <a:t>6</a:t>
            </a:r>
            <a:r>
              <a:rPr lang="en-US" altLang="ja-JP" dirty="0"/>
              <a:t>(4), </a:t>
            </a:r>
            <a:r>
              <a:rPr kumimoji="1" lang="en-US" altLang="ja-JP" i="1" dirty="0" smtClean="0"/>
              <a:t>t</a:t>
            </a:r>
            <a:r>
              <a:rPr kumimoji="1" lang="en-US" altLang="ja-JP" baseline="-25000" dirty="0" smtClean="0"/>
              <a:t>7</a:t>
            </a:r>
            <a:r>
              <a:rPr lang="en-US" altLang="ja-JP" dirty="0"/>
              <a:t>(4) </a:t>
            </a:r>
            <a:r>
              <a:rPr kumimoji="1" lang="en-US" altLang="ja-JP" dirty="0" smtClean="0"/>
              <a:t>} = { </a:t>
            </a:r>
            <a:r>
              <a:rPr kumimoji="1" lang="en-US" altLang="ja-JP" dirty="0" err="1" smtClean="0">
                <a:solidFill>
                  <a:srgbClr val="0000FF"/>
                </a:solidFill>
              </a:rPr>
              <a:t>aabab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>
                <a:solidFill>
                  <a:srgbClr val="008000"/>
                </a:solidFill>
              </a:rPr>
              <a:t>aabaab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babaab</a:t>
            </a:r>
            <a:r>
              <a:rPr kumimoji="1" lang="en-US" altLang="ja-JP" dirty="0" smtClean="0"/>
              <a:t> }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78567" y="5689228"/>
            <a:ext cx="383042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S</a:t>
            </a:r>
            <a:endParaRPr kumimoji="1" lang="ja-JP" altLang="en-US" i="1" dirty="0">
              <a:latin typeface="Times New Roman"/>
              <a:cs typeface="Times New Roman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5331458" y="5571240"/>
            <a:ext cx="2469037" cy="534734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角丸四角形 169"/>
          <p:cNvSpPr/>
          <p:nvPr/>
        </p:nvSpPr>
        <p:spPr>
          <a:xfrm>
            <a:off x="1259610" y="5611346"/>
            <a:ext cx="3012908" cy="534734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1" name="角丸四角形 170"/>
          <p:cNvSpPr/>
          <p:nvPr/>
        </p:nvSpPr>
        <p:spPr>
          <a:xfrm>
            <a:off x="3861418" y="5637618"/>
            <a:ext cx="2964469" cy="53473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8" name="図形グループ 87"/>
          <p:cNvGrpSpPr/>
          <p:nvPr/>
        </p:nvGrpSpPr>
        <p:grpSpPr>
          <a:xfrm>
            <a:off x="1294587" y="2610193"/>
            <a:ext cx="6532597" cy="3427700"/>
            <a:chOff x="2178064" y="3308007"/>
            <a:chExt cx="6532597" cy="3427700"/>
          </a:xfrm>
        </p:grpSpPr>
        <p:sp>
          <p:nvSpPr>
            <p:cNvPr id="89" name="円/楕円 88"/>
            <p:cNvSpPr/>
            <p:nvPr/>
          </p:nvSpPr>
          <p:spPr>
            <a:xfrm>
              <a:off x="6020906" y="3308007"/>
              <a:ext cx="388698" cy="38869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>
                  <a:latin typeface="Times New Roman"/>
                  <a:cs typeface="Times New Roman"/>
                </a:rPr>
                <a:t>7</a:t>
              </a:r>
              <a:endParaRPr kumimoji="1" lang="ja-JP" altLang="en-US" sz="1600" dirty="0"/>
            </a:p>
          </p:txBody>
        </p:sp>
        <p:cxnSp>
          <p:nvCxnSpPr>
            <p:cNvPr id="90" name="直線コネクタ 89"/>
            <p:cNvCxnSpPr>
              <a:stCxn id="89" idx="3"/>
              <a:endCxn id="106" idx="0"/>
            </p:cNvCxnSpPr>
            <p:nvPr/>
          </p:nvCxnSpPr>
          <p:spPr>
            <a:xfrm flipH="1">
              <a:off x="3677497" y="3639781"/>
              <a:ext cx="2400333" cy="254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>
              <a:stCxn id="89" idx="5"/>
              <a:endCxn id="158" idx="0"/>
            </p:cNvCxnSpPr>
            <p:nvPr/>
          </p:nvCxnSpPr>
          <p:spPr>
            <a:xfrm>
              <a:off x="6352680" y="3639781"/>
              <a:ext cx="1402549" cy="2736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>
              <a:stCxn id="119" idx="3"/>
              <a:endCxn id="113" idx="0"/>
            </p:cNvCxnSpPr>
            <p:nvPr/>
          </p:nvCxnSpPr>
          <p:spPr>
            <a:xfrm flipH="1">
              <a:off x="2372413" y="4721659"/>
              <a:ext cx="130694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119" idx="5"/>
              <a:endCxn id="114" idx="0"/>
            </p:cNvCxnSpPr>
            <p:nvPr/>
          </p:nvCxnSpPr>
          <p:spPr>
            <a:xfrm>
              <a:off x="2777957" y="4721659"/>
              <a:ext cx="371919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>
              <a:stCxn id="114" idx="5"/>
              <a:endCxn id="107" idx="0"/>
            </p:cNvCxnSpPr>
            <p:nvPr/>
          </p:nvCxnSpPr>
          <p:spPr>
            <a:xfrm>
              <a:off x="3287301" y="5217245"/>
              <a:ext cx="108796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>
              <a:stCxn id="114" idx="3"/>
              <a:endCxn id="108" idx="0"/>
            </p:cNvCxnSpPr>
            <p:nvPr/>
          </p:nvCxnSpPr>
          <p:spPr>
            <a:xfrm flipH="1">
              <a:off x="2884255" y="5217245"/>
              <a:ext cx="128196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>
              <a:stCxn id="115" idx="3"/>
              <a:endCxn id="109" idx="0"/>
            </p:cNvCxnSpPr>
            <p:nvPr/>
          </p:nvCxnSpPr>
          <p:spPr>
            <a:xfrm flipH="1">
              <a:off x="3909913" y="5217245"/>
              <a:ext cx="152277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>
              <a:stCxn id="115" idx="5"/>
              <a:endCxn id="110" idx="0"/>
            </p:cNvCxnSpPr>
            <p:nvPr/>
          </p:nvCxnSpPr>
          <p:spPr>
            <a:xfrm>
              <a:off x="4337040" y="5217245"/>
              <a:ext cx="356661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円/楕円 97"/>
            <p:cNvSpPr/>
            <p:nvPr/>
          </p:nvSpPr>
          <p:spPr>
            <a:xfrm>
              <a:off x="4750897" y="5876643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/>
            </a:p>
          </p:txBody>
        </p:sp>
        <p:sp>
          <p:nvSpPr>
            <p:cNvPr id="99" name="円/楕円 98"/>
            <p:cNvSpPr/>
            <p:nvPr/>
          </p:nvSpPr>
          <p:spPr>
            <a:xfrm>
              <a:off x="4225658" y="5876643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cxnSp>
          <p:nvCxnSpPr>
            <p:cNvPr id="100" name="直線コネクタ 99"/>
            <p:cNvCxnSpPr>
              <a:stCxn id="110" idx="5"/>
              <a:endCxn id="98" idx="0"/>
            </p:cNvCxnSpPr>
            <p:nvPr/>
          </p:nvCxnSpPr>
          <p:spPr>
            <a:xfrm>
              <a:off x="4831126" y="5712831"/>
              <a:ext cx="114120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>
              <a:stCxn id="110" idx="3"/>
              <a:endCxn id="99" idx="0"/>
            </p:cNvCxnSpPr>
            <p:nvPr/>
          </p:nvCxnSpPr>
          <p:spPr>
            <a:xfrm flipH="1">
              <a:off x="4420007" y="5712831"/>
              <a:ext cx="136269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>
              <a:stCxn id="115" idx="0"/>
              <a:endCxn id="120" idx="3"/>
            </p:cNvCxnSpPr>
            <p:nvPr/>
          </p:nvCxnSpPr>
          <p:spPr>
            <a:xfrm flipV="1">
              <a:off x="4199615" y="4721659"/>
              <a:ext cx="804177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>
              <a:stCxn id="116" idx="5"/>
              <a:endCxn id="111" idx="0"/>
            </p:cNvCxnSpPr>
            <p:nvPr/>
          </p:nvCxnSpPr>
          <p:spPr>
            <a:xfrm>
              <a:off x="5836757" y="5217245"/>
              <a:ext cx="114917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>
              <a:stCxn id="116" idx="3"/>
              <a:endCxn id="112" idx="0"/>
            </p:cNvCxnSpPr>
            <p:nvPr/>
          </p:nvCxnSpPr>
          <p:spPr>
            <a:xfrm flipH="1">
              <a:off x="5439832" y="5217245"/>
              <a:ext cx="122075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>
              <a:stCxn id="116" idx="0"/>
              <a:endCxn id="120" idx="5"/>
            </p:cNvCxnSpPr>
            <p:nvPr/>
          </p:nvCxnSpPr>
          <p:spPr>
            <a:xfrm flipH="1" flipV="1">
              <a:off x="5278642" y="4721659"/>
              <a:ext cx="420690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円/楕円 105"/>
            <p:cNvSpPr/>
            <p:nvPr/>
          </p:nvSpPr>
          <p:spPr>
            <a:xfrm>
              <a:off x="3483148" y="3894299"/>
              <a:ext cx="388698" cy="388698"/>
            </a:xfrm>
            <a:prstGeom prst="ellips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sz="1600" dirty="0"/>
            </a:p>
          </p:txBody>
        </p:sp>
        <p:sp>
          <p:nvSpPr>
            <p:cNvPr id="107" name="円/楕円 106"/>
            <p:cNvSpPr/>
            <p:nvPr/>
          </p:nvSpPr>
          <p:spPr>
            <a:xfrm>
              <a:off x="3201748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/>
            </a:p>
          </p:txBody>
        </p:sp>
        <p:sp>
          <p:nvSpPr>
            <p:cNvPr id="108" name="円/楕円 107"/>
            <p:cNvSpPr/>
            <p:nvPr/>
          </p:nvSpPr>
          <p:spPr>
            <a:xfrm>
              <a:off x="2689906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09" name="円/楕円 108"/>
            <p:cNvSpPr/>
            <p:nvPr/>
          </p:nvSpPr>
          <p:spPr>
            <a:xfrm>
              <a:off x="3715564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10" name="円/楕円 109"/>
            <p:cNvSpPr/>
            <p:nvPr/>
          </p:nvSpPr>
          <p:spPr>
            <a:xfrm>
              <a:off x="4499352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/>
            </a:p>
          </p:txBody>
        </p:sp>
        <p:sp>
          <p:nvSpPr>
            <p:cNvPr id="111" name="円/楕円 110"/>
            <p:cNvSpPr/>
            <p:nvPr/>
          </p:nvSpPr>
          <p:spPr>
            <a:xfrm>
              <a:off x="5757325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/>
            </a:p>
          </p:txBody>
        </p:sp>
        <p:sp>
          <p:nvSpPr>
            <p:cNvPr id="112" name="円/楕円 111"/>
            <p:cNvSpPr/>
            <p:nvPr/>
          </p:nvSpPr>
          <p:spPr>
            <a:xfrm>
              <a:off x="5245483" y="5381057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2178064" y="4885471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14" name="円/楕円 113"/>
            <p:cNvSpPr/>
            <p:nvPr/>
          </p:nvSpPr>
          <p:spPr>
            <a:xfrm>
              <a:off x="2955527" y="4885471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/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4005266" y="4885471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/>
            </a:p>
          </p:txBody>
        </p:sp>
        <p:sp>
          <p:nvSpPr>
            <p:cNvPr id="116" name="円/楕円 115"/>
            <p:cNvSpPr/>
            <p:nvPr/>
          </p:nvSpPr>
          <p:spPr>
            <a:xfrm>
              <a:off x="5504983" y="4885471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/>
            </a:p>
          </p:txBody>
        </p:sp>
        <p:cxnSp>
          <p:nvCxnSpPr>
            <p:cNvPr id="117" name="直線コネクタ 116"/>
            <p:cNvCxnSpPr>
              <a:stCxn id="106" idx="3"/>
              <a:endCxn id="119" idx="0"/>
            </p:cNvCxnSpPr>
            <p:nvPr/>
          </p:nvCxnSpPr>
          <p:spPr>
            <a:xfrm flipH="1">
              <a:off x="2640532" y="4226073"/>
              <a:ext cx="899540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>
              <a:stCxn id="106" idx="5"/>
              <a:endCxn id="120" idx="0"/>
            </p:cNvCxnSpPr>
            <p:nvPr/>
          </p:nvCxnSpPr>
          <p:spPr>
            <a:xfrm>
              <a:off x="3814922" y="4226073"/>
              <a:ext cx="1326295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円/楕円 118"/>
            <p:cNvSpPr/>
            <p:nvPr/>
          </p:nvSpPr>
          <p:spPr>
            <a:xfrm>
              <a:off x="2446183" y="4389885"/>
              <a:ext cx="388698" cy="38869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/>
            </a:p>
          </p:txBody>
        </p:sp>
        <p:sp>
          <p:nvSpPr>
            <p:cNvPr id="120" name="円/楕円 119"/>
            <p:cNvSpPr/>
            <p:nvPr/>
          </p:nvSpPr>
          <p:spPr>
            <a:xfrm>
              <a:off x="4946868" y="4389885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2218821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2720688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3222555" y="636637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3751022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4252889" y="636637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4781356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5283223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5785090" y="636637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6313557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6815424" y="636637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7343891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7845758" y="6366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8347630" y="636637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34" name="直線コネクタ 133"/>
            <p:cNvCxnSpPr>
              <a:stCxn id="113" idx="4"/>
              <a:endCxn id="121" idx="0"/>
            </p:cNvCxnSpPr>
            <p:nvPr/>
          </p:nvCxnSpPr>
          <p:spPr>
            <a:xfrm>
              <a:off x="2372413" y="5274169"/>
              <a:ext cx="8002" cy="109220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>
              <a:stCxn id="108" idx="4"/>
              <a:endCxn id="122" idx="0"/>
            </p:cNvCxnSpPr>
            <p:nvPr/>
          </p:nvCxnSpPr>
          <p:spPr>
            <a:xfrm flipH="1">
              <a:off x="2882282" y="5769755"/>
              <a:ext cx="1973" cy="59662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>
              <a:stCxn id="107" idx="4"/>
              <a:endCxn id="123" idx="0"/>
            </p:cNvCxnSpPr>
            <p:nvPr/>
          </p:nvCxnSpPr>
          <p:spPr>
            <a:xfrm flipH="1">
              <a:off x="3389447" y="5769755"/>
              <a:ext cx="6650" cy="59662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>
              <a:stCxn id="112" idx="4"/>
              <a:endCxn id="127" idx="0"/>
            </p:cNvCxnSpPr>
            <p:nvPr/>
          </p:nvCxnSpPr>
          <p:spPr>
            <a:xfrm>
              <a:off x="5439832" y="5769755"/>
              <a:ext cx="4985" cy="59662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>
              <a:stCxn id="111" idx="4"/>
              <a:endCxn id="128" idx="0"/>
            </p:cNvCxnSpPr>
            <p:nvPr/>
          </p:nvCxnSpPr>
          <p:spPr>
            <a:xfrm>
              <a:off x="5951674" y="5769755"/>
              <a:ext cx="308" cy="59662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>
              <a:stCxn id="109" idx="4"/>
              <a:endCxn id="124" idx="0"/>
            </p:cNvCxnSpPr>
            <p:nvPr/>
          </p:nvCxnSpPr>
          <p:spPr>
            <a:xfrm>
              <a:off x="3909913" y="5769755"/>
              <a:ext cx="2703" cy="59662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>
              <a:stCxn id="99" idx="4"/>
              <a:endCxn id="125" idx="0"/>
            </p:cNvCxnSpPr>
            <p:nvPr/>
          </p:nvCxnSpPr>
          <p:spPr>
            <a:xfrm flipH="1">
              <a:off x="4419781" y="6265341"/>
              <a:ext cx="226" cy="10103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>
              <a:stCxn id="98" idx="4"/>
              <a:endCxn id="126" idx="0"/>
            </p:cNvCxnSpPr>
            <p:nvPr/>
          </p:nvCxnSpPr>
          <p:spPr>
            <a:xfrm flipH="1">
              <a:off x="4942950" y="6265341"/>
              <a:ext cx="2296" cy="10103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>
              <a:stCxn id="156" idx="3"/>
              <a:endCxn id="152" idx="0"/>
            </p:cNvCxnSpPr>
            <p:nvPr/>
          </p:nvCxnSpPr>
          <p:spPr>
            <a:xfrm flipH="1">
              <a:off x="6474551" y="4740790"/>
              <a:ext cx="152277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>
              <a:stCxn id="156" idx="5"/>
              <a:endCxn id="153" idx="0"/>
            </p:cNvCxnSpPr>
            <p:nvPr/>
          </p:nvCxnSpPr>
          <p:spPr>
            <a:xfrm>
              <a:off x="6901678" y="4740790"/>
              <a:ext cx="353652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円/楕円 143"/>
            <p:cNvSpPr/>
            <p:nvPr/>
          </p:nvSpPr>
          <p:spPr>
            <a:xfrm>
              <a:off x="7303886" y="5400188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/>
            </a:p>
          </p:txBody>
        </p:sp>
        <p:sp>
          <p:nvSpPr>
            <p:cNvPr id="145" name="円/楕円 144"/>
            <p:cNvSpPr/>
            <p:nvPr/>
          </p:nvSpPr>
          <p:spPr>
            <a:xfrm>
              <a:off x="6792044" y="5400188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cxnSp>
          <p:nvCxnSpPr>
            <p:cNvPr id="146" name="直線コネクタ 145"/>
            <p:cNvCxnSpPr>
              <a:stCxn id="153" idx="5"/>
              <a:endCxn id="144" idx="0"/>
            </p:cNvCxnSpPr>
            <p:nvPr/>
          </p:nvCxnSpPr>
          <p:spPr>
            <a:xfrm>
              <a:off x="7392755" y="5236376"/>
              <a:ext cx="105480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>
              <a:stCxn id="153" idx="3"/>
              <a:endCxn id="145" idx="0"/>
            </p:cNvCxnSpPr>
            <p:nvPr/>
          </p:nvCxnSpPr>
          <p:spPr>
            <a:xfrm flipH="1">
              <a:off x="6986393" y="5236376"/>
              <a:ext cx="131512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>
              <a:stCxn id="156" idx="0"/>
              <a:endCxn id="158" idx="3"/>
            </p:cNvCxnSpPr>
            <p:nvPr/>
          </p:nvCxnSpPr>
          <p:spPr>
            <a:xfrm flipV="1">
              <a:off x="6764253" y="4245204"/>
              <a:ext cx="853551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>
              <a:stCxn id="157" idx="5"/>
              <a:endCxn id="154" idx="0"/>
            </p:cNvCxnSpPr>
            <p:nvPr/>
          </p:nvCxnSpPr>
          <p:spPr>
            <a:xfrm>
              <a:off x="8401395" y="4740790"/>
              <a:ext cx="114917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>
              <a:stCxn id="157" idx="3"/>
              <a:endCxn id="155" idx="0"/>
            </p:cNvCxnSpPr>
            <p:nvPr/>
          </p:nvCxnSpPr>
          <p:spPr>
            <a:xfrm flipH="1">
              <a:off x="8004470" y="4740790"/>
              <a:ext cx="122075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>
              <a:stCxn id="157" idx="0"/>
              <a:endCxn id="158" idx="5"/>
            </p:cNvCxnSpPr>
            <p:nvPr/>
          </p:nvCxnSpPr>
          <p:spPr>
            <a:xfrm flipH="1" flipV="1">
              <a:off x="7892654" y="4245204"/>
              <a:ext cx="371316" cy="163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円/楕円 151"/>
            <p:cNvSpPr/>
            <p:nvPr/>
          </p:nvSpPr>
          <p:spPr>
            <a:xfrm>
              <a:off x="6280202" y="4904602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53" name="円/楕円 152"/>
            <p:cNvSpPr/>
            <p:nvPr/>
          </p:nvSpPr>
          <p:spPr>
            <a:xfrm>
              <a:off x="7060981" y="4904602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/>
            </a:p>
          </p:txBody>
        </p:sp>
        <p:sp>
          <p:nvSpPr>
            <p:cNvPr id="154" name="円/楕円 153"/>
            <p:cNvSpPr/>
            <p:nvPr/>
          </p:nvSpPr>
          <p:spPr>
            <a:xfrm>
              <a:off x="8321963" y="4904602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7810121" y="4904602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/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6569904" y="4409016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/>
            </a:p>
          </p:txBody>
        </p:sp>
        <p:sp>
          <p:nvSpPr>
            <p:cNvPr id="157" name="円/楕円 156"/>
            <p:cNvSpPr/>
            <p:nvPr/>
          </p:nvSpPr>
          <p:spPr>
            <a:xfrm>
              <a:off x="8069621" y="4409016"/>
              <a:ext cx="388698" cy="38869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/>
            </a:p>
          </p:txBody>
        </p:sp>
        <p:sp>
          <p:nvSpPr>
            <p:cNvPr id="158" name="円/楕円 157"/>
            <p:cNvSpPr/>
            <p:nvPr/>
          </p:nvSpPr>
          <p:spPr>
            <a:xfrm>
              <a:off x="7560880" y="3913430"/>
              <a:ext cx="388698" cy="388698"/>
            </a:xfrm>
            <a:prstGeom prst="ellips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sz="1600" i="1" dirty="0" smtClean="0">
                  <a:latin typeface="Times New Roman"/>
                  <a:cs typeface="Times New Roman"/>
                </a:rPr>
                <a:t>X</a:t>
              </a:r>
              <a:r>
                <a:rPr lang="en-US" altLang="ja-JP" sz="1600" baseline="-250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/>
            </a:p>
          </p:txBody>
        </p:sp>
        <p:cxnSp>
          <p:nvCxnSpPr>
            <p:cNvPr id="159" name="直線コネクタ 158"/>
            <p:cNvCxnSpPr>
              <a:stCxn id="155" idx="4"/>
              <a:endCxn id="132" idx="0"/>
            </p:cNvCxnSpPr>
            <p:nvPr/>
          </p:nvCxnSpPr>
          <p:spPr>
            <a:xfrm>
              <a:off x="8004470" y="5293300"/>
              <a:ext cx="2882" cy="107307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>
              <a:stCxn id="154" idx="4"/>
              <a:endCxn id="133" idx="0"/>
            </p:cNvCxnSpPr>
            <p:nvPr/>
          </p:nvCxnSpPr>
          <p:spPr>
            <a:xfrm flipH="1">
              <a:off x="8514522" y="5293300"/>
              <a:ext cx="1790" cy="107307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コネクタ 160"/>
            <p:cNvCxnSpPr>
              <a:stCxn id="152" idx="4"/>
              <a:endCxn id="129" idx="0"/>
            </p:cNvCxnSpPr>
            <p:nvPr/>
          </p:nvCxnSpPr>
          <p:spPr>
            <a:xfrm>
              <a:off x="6474551" y="5293300"/>
              <a:ext cx="600" cy="107307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>
              <a:stCxn id="145" idx="4"/>
              <a:endCxn id="130" idx="0"/>
            </p:cNvCxnSpPr>
            <p:nvPr/>
          </p:nvCxnSpPr>
          <p:spPr>
            <a:xfrm flipH="1">
              <a:off x="6982316" y="5788886"/>
              <a:ext cx="4077" cy="5774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コネクタ 162"/>
            <p:cNvCxnSpPr>
              <a:stCxn id="144" idx="4"/>
              <a:endCxn id="131" idx="0"/>
            </p:cNvCxnSpPr>
            <p:nvPr/>
          </p:nvCxnSpPr>
          <p:spPr>
            <a:xfrm>
              <a:off x="7498235" y="5788886"/>
              <a:ext cx="7250" cy="5774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テキスト ボックス 84"/>
          <p:cNvSpPr txBox="1"/>
          <p:nvPr/>
        </p:nvSpPr>
        <p:spPr>
          <a:xfrm>
            <a:off x="1329587" y="6103447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1831454" y="6103447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2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2333321" y="6103447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3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2861788" y="6103447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4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3363655" y="6103447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5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3892122" y="6103447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6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4393989" y="6103447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ourier New"/>
                <a:cs typeface="Courier New"/>
              </a:rPr>
              <a:t>7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4895856" y="6103447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8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5424323" y="6103447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9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5841998" y="6103447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10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6370465" y="6103447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11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6872332" y="6103447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12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7374204" y="6103447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13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5919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タイトル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GST &amp; LZ78 Factors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223" name="コンテンツ プレースホルダー 3"/>
          <p:cNvSpPr>
            <a:spLocks noGrp="1"/>
          </p:cNvSpPr>
          <p:nvPr>
            <p:ph sz="quarter" idx="1"/>
          </p:nvPr>
        </p:nvSpPr>
        <p:spPr>
          <a:xfrm>
            <a:off x="612648" y="1326168"/>
            <a:ext cx="8153400" cy="5189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The LZ78 </a:t>
            </a:r>
            <a:r>
              <a:rPr kumimoji="1" lang="en-US" altLang="ja-JP" dirty="0" err="1" smtClean="0"/>
              <a:t>trie</a:t>
            </a:r>
            <a:r>
              <a:rPr kumimoji="1" lang="en-US" altLang="ja-JP" dirty="0" smtClean="0"/>
              <a:t> </a:t>
            </a:r>
            <a:r>
              <a:rPr kumimoji="1" lang="en-US" altLang="ja-JP" i="1" dirty="0" smtClean="0"/>
              <a:t>superimposed</a:t>
            </a:r>
            <a:r>
              <a:rPr kumimoji="1" lang="en-US" altLang="ja-JP" dirty="0" smtClean="0"/>
              <a:t> on GST of </a:t>
            </a:r>
            <a:r>
              <a:rPr kumimoji="1" lang="en-US" altLang="ja-JP" sz="2000" dirty="0" smtClean="0"/>
              <a:t>{</a:t>
            </a:r>
            <a:r>
              <a:rPr kumimoji="1" lang="en-US" altLang="ja-JP" sz="2000" i="1" dirty="0" smtClean="0"/>
              <a:t>t</a:t>
            </a:r>
            <a:r>
              <a:rPr kumimoji="1" lang="en-US" altLang="ja-JP" sz="2000" baseline="-25000" dirty="0" smtClean="0"/>
              <a:t>5</a:t>
            </a:r>
            <a:r>
              <a:rPr lang="en-US" altLang="ja-JP" sz="2000" dirty="0">
                <a:solidFill>
                  <a:prstClr val="black"/>
                </a:solidFill>
              </a:rPr>
              <a:t>(4)</a:t>
            </a:r>
            <a:r>
              <a:rPr kumimoji="1" lang="en-US" altLang="ja-JP" sz="2000" dirty="0" smtClean="0"/>
              <a:t>, </a:t>
            </a:r>
            <a:r>
              <a:rPr kumimoji="1" lang="en-US" altLang="ja-JP" sz="2000" i="1" dirty="0" smtClean="0"/>
              <a:t>t</a:t>
            </a:r>
            <a:r>
              <a:rPr kumimoji="1" lang="en-US" altLang="ja-JP" sz="2000" baseline="-25000" dirty="0" smtClean="0"/>
              <a:t>6</a:t>
            </a:r>
            <a:r>
              <a:rPr lang="en-US" altLang="ja-JP" sz="2000" dirty="0">
                <a:solidFill>
                  <a:prstClr val="black"/>
                </a:solidFill>
              </a:rPr>
              <a:t>(4)</a:t>
            </a:r>
            <a:r>
              <a:rPr kumimoji="1" lang="en-US" altLang="ja-JP" sz="2000" dirty="0" smtClean="0"/>
              <a:t>, </a:t>
            </a:r>
            <a:r>
              <a:rPr kumimoji="1" lang="en-US" altLang="ja-JP" sz="2000" i="1" dirty="0" smtClean="0"/>
              <a:t>t</a:t>
            </a:r>
            <a:r>
              <a:rPr kumimoji="1" lang="en-US" altLang="ja-JP" sz="2000" baseline="-25000" dirty="0" smtClean="0"/>
              <a:t>7</a:t>
            </a:r>
            <a:r>
              <a:rPr lang="en-US" altLang="ja-JP" sz="2000" dirty="0">
                <a:solidFill>
                  <a:prstClr val="black"/>
                </a:solidFill>
              </a:rPr>
              <a:t>(4)</a:t>
            </a:r>
            <a:r>
              <a:rPr kumimoji="1" lang="en-US" altLang="ja-JP" sz="2000" dirty="0" smtClean="0"/>
              <a:t>}</a:t>
            </a:r>
            <a:endParaRPr kumimoji="1" lang="ja-JP" altLang="en-US" i="1" dirty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1628674" y="210222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2130541" y="210222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2632408" y="210222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3160875" y="210222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3662742" y="210222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4191209" y="210222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4693076" y="210222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5194943" y="210222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5723410" y="210222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6225277" y="210222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6753744" y="210222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7255611" y="210222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7757483" y="210222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8" name="角丸四角形 167"/>
          <p:cNvSpPr/>
          <p:nvPr/>
        </p:nvSpPr>
        <p:spPr>
          <a:xfrm>
            <a:off x="1522503" y="2140882"/>
            <a:ext cx="6557672" cy="32896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1113276" y="2115950"/>
            <a:ext cx="3830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S</a:t>
            </a:r>
            <a:endParaRPr kumimoji="1" lang="ja-JP" altLang="en-US" i="1" dirty="0">
              <a:latin typeface="Times New Roman"/>
              <a:cs typeface="Times New Roman"/>
            </a:endParaRPr>
          </a:p>
        </p:txBody>
      </p:sp>
      <p:cxnSp>
        <p:nvCxnSpPr>
          <p:cNvPr id="170" name="直線コネクタ 169"/>
          <p:cNvCxnSpPr/>
          <p:nvPr/>
        </p:nvCxnSpPr>
        <p:spPr>
          <a:xfrm>
            <a:off x="2046880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>
            <a:off x="2996794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/>
          <p:nvPr/>
        </p:nvCxnSpPr>
        <p:spPr>
          <a:xfrm>
            <a:off x="4064674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>
            <a:off x="4603787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6137665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/>
          <p:nvPr/>
        </p:nvCxnSpPr>
        <p:spPr>
          <a:xfrm>
            <a:off x="8087761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テキスト ボックス 175"/>
          <p:cNvSpPr txBox="1"/>
          <p:nvPr/>
        </p:nvSpPr>
        <p:spPr>
          <a:xfrm>
            <a:off x="1626496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2128363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2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2630230" y="1746618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3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3158697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4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3660564" y="1746618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5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4189031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6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690898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ourier New"/>
                <a:cs typeface="Courier New"/>
              </a:rPr>
              <a:t>7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5192765" y="1746618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8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5721232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9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6138907" y="174661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10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6667374" y="174661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11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169241" y="174661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12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7671113" y="174661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13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grpSp>
        <p:nvGrpSpPr>
          <p:cNvPr id="300" name="図形グループ 299"/>
          <p:cNvGrpSpPr/>
          <p:nvPr/>
        </p:nvGrpSpPr>
        <p:grpSpPr>
          <a:xfrm>
            <a:off x="527678" y="2687604"/>
            <a:ext cx="3405132" cy="2386713"/>
            <a:chOff x="527678" y="2687604"/>
            <a:chExt cx="3405132" cy="2386713"/>
          </a:xfrm>
        </p:grpSpPr>
        <p:cxnSp>
          <p:nvCxnSpPr>
            <p:cNvPr id="5" name="直線矢印コネクタ 4"/>
            <p:cNvCxnSpPr>
              <a:stCxn id="6" idx="3"/>
              <a:endCxn id="241" idx="7"/>
            </p:cNvCxnSpPr>
            <p:nvPr/>
          </p:nvCxnSpPr>
          <p:spPr>
            <a:xfrm flipH="1">
              <a:off x="2007946" y="2993234"/>
              <a:ext cx="334524" cy="1050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円/楕円 5"/>
            <p:cNvSpPr/>
            <p:nvPr/>
          </p:nvSpPr>
          <p:spPr>
            <a:xfrm>
              <a:off x="2302919" y="2762717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7" name="直線矢印コネクタ 6"/>
            <p:cNvCxnSpPr>
              <a:stCxn id="75" idx="4"/>
              <a:endCxn id="260" idx="0"/>
            </p:cNvCxnSpPr>
            <p:nvPr/>
          </p:nvCxnSpPr>
          <p:spPr>
            <a:xfrm flipH="1">
              <a:off x="2020885" y="3837283"/>
              <a:ext cx="203904" cy="1986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/>
            <p:cNvSpPr txBox="1"/>
            <p:nvPr/>
          </p:nvSpPr>
          <p:spPr>
            <a:xfrm>
              <a:off x="2003767" y="26876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510202" y="304092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240545" y="325127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872194" y="367610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027156" y="309537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095880" y="373175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147103" y="421796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321084" y="391632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23" name="直線矢印コネクタ 22"/>
            <p:cNvCxnSpPr>
              <a:stCxn id="6" idx="5"/>
              <a:endCxn id="81" idx="1"/>
            </p:cNvCxnSpPr>
            <p:nvPr/>
          </p:nvCxnSpPr>
          <p:spPr>
            <a:xfrm>
              <a:off x="2533436" y="2993234"/>
              <a:ext cx="381236" cy="11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2575163" y="2688534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061351" y="322731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27" name="直線矢印コネクタ 26"/>
            <p:cNvCxnSpPr>
              <a:stCxn id="260" idx="5"/>
              <a:endCxn id="261" idx="0"/>
            </p:cNvCxnSpPr>
            <p:nvPr/>
          </p:nvCxnSpPr>
          <p:spPr>
            <a:xfrm>
              <a:off x="2116368" y="4266430"/>
              <a:ext cx="12279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>
              <a:stCxn id="260" idx="3"/>
              <a:endCxn id="65" idx="0"/>
            </p:cNvCxnSpPr>
            <p:nvPr/>
          </p:nvCxnSpPr>
          <p:spPr>
            <a:xfrm flipH="1">
              <a:off x="1700488" y="4266430"/>
              <a:ext cx="22491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1617969" y="41271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31" name="直線矢印コネクタ 30"/>
            <p:cNvCxnSpPr>
              <a:stCxn id="288" idx="5"/>
              <a:endCxn id="48" idx="0"/>
            </p:cNvCxnSpPr>
            <p:nvPr/>
          </p:nvCxnSpPr>
          <p:spPr>
            <a:xfrm>
              <a:off x="3010155" y="4299749"/>
              <a:ext cx="231827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>
              <a:stCxn id="282" idx="5"/>
              <a:endCxn id="37" idx="1"/>
            </p:cNvCxnSpPr>
            <p:nvPr/>
          </p:nvCxnSpPr>
          <p:spPr>
            <a:xfrm>
              <a:off x="3184486" y="3788669"/>
              <a:ext cx="517807" cy="10551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円/楕円 36"/>
            <p:cNvSpPr/>
            <p:nvPr/>
          </p:nvSpPr>
          <p:spPr>
            <a:xfrm>
              <a:off x="3662742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2998180" y="4804249"/>
              <a:ext cx="487603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8,14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1540401" y="4352968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1473805" y="4804249"/>
              <a:ext cx="45336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7,13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1193329" y="3653856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9,15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73" name="直線矢印コネクタ 72"/>
            <p:cNvCxnSpPr>
              <a:stCxn id="241" idx="3"/>
              <a:endCxn id="72" idx="0"/>
            </p:cNvCxnSpPr>
            <p:nvPr/>
          </p:nvCxnSpPr>
          <p:spPr>
            <a:xfrm flipH="1">
              <a:off x="1328363" y="3289241"/>
              <a:ext cx="488617" cy="3646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/>
            <p:cNvCxnSpPr>
              <a:stCxn id="72" idx="3"/>
              <a:endCxn id="249" idx="0"/>
            </p:cNvCxnSpPr>
            <p:nvPr/>
          </p:nvCxnSpPr>
          <p:spPr>
            <a:xfrm flipH="1">
              <a:off x="984855" y="3884373"/>
              <a:ext cx="248025" cy="2296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円/楕円 74"/>
            <p:cNvSpPr/>
            <p:nvPr/>
          </p:nvSpPr>
          <p:spPr>
            <a:xfrm>
              <a:off x="1949684" y="3567215"/>
              <a:ext cx="550210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4,10,16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80" name="直線矢印コネクタ 79"/>
            <p:cNvCxnSpPr>
              <a:stCxn id="241" idx="5"/>
              <a:endCxn id="75" idx="0"/>
            </p:cNvCxnSpPr>
            <p:nvPr/>
          </p:nvCxnSpPr>
          <p:spPr>
            <a:xfrm>
              <a:off x="2007946" y="3289241"/>
              <a:ext cx="216843" cy="2779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円/楕円 80"/>
            <p:cNvSpPr/>
            <p:nvPr/>
          </p:nvSpPr>
          <p:spPr>
            <a:xfrm>
              <a:off x="2842561" y="3067057"/>
              <a:ext cx="49240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5,11,17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82" name="直線矢印コネクタ 81"/>
            <p:cNvCxnSpPr>
              <a:stCxn id="81" idx="4"/>
              <a:endCxn id="282" idx="0"/>
            </p:cNvCxnSpPr>
            <p:nvPr/>
          </p:nvCxnSpPr>
          <p:spPr>
            <a:xfrm>
              <a:off x="3088764" y="3337125"/>
              <a:ext cx="239" cy="22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円/楕円 240"/>
            <p:cNvSpPr/>
            <p:nvPr/>
          </p:nvSpPr>
          <p:spPr>
            <a:xfrm>
              <a:off x="1777429" y="305872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249" name="円/楕円 248"/>
            <p:cNvSpPr/>
            <p:nvPr/>
          </p:nvSpPr>
          <p:spPr>
            <a:xfrm>
              <a:off x="849821" y="411399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53" name="直線矢印コネクタ 252"/>
            <p:cNvCxnSpPr>
              <a:stCxn id="249" idx="5"/>
              <a:endCxn id="254" idx="0"/>
            </p:cNvCxnSpPr>
            <p:nvPr/>
          </p:nvCxnSpPr>
          <p:spPr>
            <a:xfrm>
              <a:off x="1080338" y="4344516"/>
              <a:ext cx="8147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円/楕円 253"/>
            <p:cNvSpPr/>
            <p:nvPr/>
          </p:nvSpPr>
          <p:spPr>
            <a:xfrm>
              <a:off x="1026779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55" name="直線矢印コネクタ 254"/>
            <p:cNvCxnSpPr>
              <a:stCxn id="249" idx="3"/>
              <a:endCxn id="256" idx="0"/>
            </p:cNvCxnSpPr>
            <p:nvPr/>
          </p:nvCxnSpPr>
          <p:spPr>
            <a:xfrm flipH="1">
              <a:off x="714787" y="4344516"/>
              <a:ext cx="17458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円/楕円 255"/>
            <p:cNvSpPr/>
            <p:nvPr/>
          </p:nvSpPr>
          <p:spPr>
            <a:xfrm>
              <a:off x="579753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257" name="テキスト ボックス 256"/>
            <p:cNvSpPr txBox="1"/>
            <p:nvPr/>
          </p:nvSpPr>
          <p:spPr>
            <a:xfrm>
              <a:off x="591412" y="417094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58" name="テキスト ボックス 257"/>
            <p:cNvSpPr txBox="1"/>
            <p:nvPr/>
          </p:nvSpPr>
          <p:spPr>
            <a:xfrm>
              <a:off x="527678" y="435438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59" name="テキスト ボックス 258"/>
            <p:cNvSpPr txBox="1"/>
            <p:nvPr/>
          </p:nvSpPr>
          <p:spPr>
            <a:xfrm>
              <a:off x="1082336" y="429081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60" name="円/楕円 259"/>
            <p:cNvSpPr/>
            <p:nvPr/>
          </p:nvSpPr>
          <p:spPr>
            <a:xfrm>
              <a:off x="1885851" y="4035913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261" name="円/楕円 260"/>
            <p:cNvSpPr/>
            <p:nvPr/>
          </p:nvSpPr>
          <p:spPr>
            <a:xfrm>
              <a:off x="2104128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282" name="円/楕円 281"/>
            <p:cNvSpPr/>
            <p:nvPr/>
          </p:nvSpPr>
          <p:spPr>
            <a:xfrm>
              <a:off x="2953969" y="355815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288" name="円/楕円 287"/>
            <p:cNvSpPr/>
            <p:nvPr/>
          </p:nvSpPr>
          <p:spPr>
            <a:xfrm>
              <a:off x="2779638" y="406923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89" name="直線矢印コネクタ 288"/>
            <p:cNvCxnSpPr>
              <a:stCxn id="282" idx="3"/>
              <a:endCxn id="288" idx="0"/>
            </p:cNvCxnSpPr>
            <p:nvPr/>
          </p:nvCxnSpPr>
          <p:spPr>
            <a:xfrm flipH="1">
              <a:off x="2914672" y="3788669"/>
              <a:ext cx="78848" cy="2805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円/楕円 289"/>
            <p:cNvSpPr/>
            <p:nvPr/>
          </p:nvSpPr>
          <p:spPr>
            <a:xfrm>
              <a:off x="2551154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1" name="直線矢印コネクタ 290"/>
            <p:cNvCxnSpPr>
              <a:stCxn id="288" idx="3"/>
              <a:endCxn id="290" idx="0"/>
            </p:cNvCxnSpPr>
            <p:nvPr/>
          </p:nvCxnSpPr>
          <p:spPr>
            <a:xfrm flipH="1">
              <a:off x="2686188" y="4299749"/>
              <a:ext cx="133001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テキスト ボックス 291"/>
            <p:cNvSpPr txBox="1"/>
            <p:nvPr/>
          </p:nvSpPr>
          <p:spPr>
            <a:xfrm>
              <a:off x="2709688" y="362626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93" name="テキスト ボックス 292"/>
            <p:cNvSpPr txBox="1"/>
            <p:nvPr/>
          </p:nvSpPr>
          <p:spPr>
            <a:xfrm>
              <a:off x="3023168" y="421796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94" name="テキスト ボックス 293"/>
            <p:cNvSpPr txBox="1"/>
            <p:nvPr/>
          </p:nvSpPr>
          <p:spPr>
            <a:xfrm>
              <a:off x="2512571" y="418428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95" name="テキスト ボックス 294"/>
            <p:cNvSpPr txBox="1"/>
            <p:nvPr/>
          </p:nvSpPr>
          <p:spPr>
            <a:xfrm>
              <a:off x="2443142" y="438480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sp>
        <p:nvSpPr>
          <p:cNvPr id="296" name="正方形/長方形 295"/>
          <p:cNvSpPr/>
          <p:nvPr/>
        </p:nvSpPr>
        <p:spPr>
          <a:xfrm>
            <a:off x="743656" y="6359634"/>
            <a:ext cx="326107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GST of {</a:t>
            </a:r>
            <a:r>
              <a:rPr kumimoji="1" lang="en-US" altLang="ja-JP" sz="24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kumimoji="1" lang="en-US" altLang="ja-JP" sz="2400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kumimoji="1" lang="en-US" altLang="ja-JP" sz="2400" dirty="0">
                <a:solidFill>
                  <a:prstClr val="black"/>
                </a:solidFill>
                <a:latin typeface="Times New Roman"/>
                <a:cs typeface="Times New Roman"/>
              </a:rPr>
              <a:t>(4)</a:t>
            </a:r>
            <a:r>
              <a:rPr kumimoji="1" lang="en-US" altLang="ja-JP" sz="24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,t</a:t>
            </a:r>
            <a:r>
              <a:rPr kumimoji="1" lang="en-US" altLang="ja-JP" sz="2400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6</a:t>
            </a:r>
            <a:r>
              <a:rPr kumimoji="1" lang="en-US" altLang="ja-JP" sz="2400" dirty="0">
                <a:solidFill>
                  <a:prstClr val="black"/>
                </a:solidFill>
                <a:latin typeface="Times New Roman"/>
                <a:cs typeface="Times New Roman"/>
              </a:rPr>
              <a:t>(4)</a:t>
            </a:r>
            <a:r>
              <a:rPr kumimoji="1" lang="en-US" altLang="ja-JP" sz="24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,t</a:t>
            </a:r>
            <a:r>
              <a:rPr kumimoji="1" lang="en-US" altLang="ja-JP" sz="2400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7</a:t>
            </a:r>
            <a:r>
              <a:rPr kumimoji="1" lang="en-US" altLang="ja-JP" sz="2400" dirty="0">
                <a:solidFill>
                  <a:prstClr val="black"/>
                </a:solidFill>
                <a:latin typeface="Times New Roman"/>
                <a:cs typeface="Times New Roman"/>
              </a:rPr>
              <a:t>(4)}</a:t>
            </a:r>
            <a:endParaRPr kumimoji="1" lang="ja-JP" altLang="en-US" sz="2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97" name="正方形/長方形 296"/>
          <p:cNvSpPr/>
          <p:nvPr/>
        </p:nvSpPr>
        <p:spPr>
          <a:xfrm>
            <a:off x="5253495" y="6334689"/>
            <a:ext cx="198699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LZ78 </a:t>
            </a:r>
            <a:r>
              <a:rPr kumimoji="1" lang="en-US" altLang="ja-JP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of </a:t>
            </a:r>
            <a:r>
              <a:rPr kumimoji="1" lang="en-US" altLang="ja-JP" sz="24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kumimoji="1" lang="ja-JP" altLang="en-US" sz="2400" i="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grpSp>
        <p:nvGrpSpPr>
          <p:cNvPr id="135" name="図形グループ 134"/>
          <p:cNvGrpSpPr/>
          <p:nvPr/>
        </p:nvGrpSpPr>
        <p:grpSpPr>
          <a:xfrm>
            <a:off x="5411306" y="2891417"/>
            <a:ext cx="1700504" cy="2360733"/>
            <a:chOff x="6174014" y="2831749"/>
            <a:chExt cx="1700504" cy="2360733"/>
          </a:xfrm>
        </p:grpSpPr>
        <p:sp>
          <p:nvSpPr>
            <p:cNvPr id="136" name="円/楕円 135"/>
            <p:cNvSpPr/>
            <p:nvPr/>
          </p:nvSpPr>
          <p:spPr>
            <a:xfrm>
              <a:off x="7021641" y="2943912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0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137" name="円/楕円 136"/>
            <p:cNvSpPr/>
            <p:nvPr/>
          </p:nvSpPr>
          <p:spPr>
            <a:xfrm>
              <a:off x="6496151" y="3237953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138" name="円/楕円 137"/>
            <p:cNvSpPr/>
            <p:nvPr/>
          </p:nvSpPr>
          <p:spPr>
            <a:xfrm>
              <a:off x="6174014" y="349833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6813495" y="3741235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140" name="円/楕円 139"/>
            <p:cNvSpPr/>
            <p:nvPr/>
          </p:nvSpPr>
          <p:spPr>
            <a:xfrm>
              <a:off x="6603239" y="4216560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141" name="円/楕円 140"/>
            <p:cNvSpPr/>
            <p:nvPr/>
          </p:nvSpPr>
          <p:spPr>
            <a:xfrm>
              <a:off x="6823097" y="4987722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2" name="直線矢印コネクタ 141"/>
            <p:cNvCxnSpPr>
              <a:stCxn id="136" idx="3"/>
              <a:endCxn id="137" idx="0"/>
            </p:cNvCxnSpPr>
            <p:nvPr/>
          </p:nvCxnSpPr>
          <p:spPr>
            <a:xfrm flipH="1">
              <a:off x="6598531" y="3118686"/>
              <a:ext cx="453096" cy="11926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3" name="直線矢印コネクタ 142"/>
            <p:cNvCxnSpPr>
              <a:stCxn id="137" idx="3"/>
              <a:endCxn id="138" idx="7"/>
            </p:cNvCxnSpPr>
            <p:nvPr/>
          </p:nvCxnSpPr>
          <p:spPr>
            <a:xfrm flipH="1">
              <a:off x="6348788" y="3412727"/>
              <a:ext cx="177349" cy="115590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4" name="直線矢印コネクタ 143"/>
            <p:cNvCxnSpPr>
              <a:stCxn id="137" idx="5"/>
              <a:endCxn id="139" idx="0"/>
            </p:cNvCxnSpPr>
            <p:nvPr/>
          </p:nvCxnSpPr>
          <p:spPr>
            <a:xfrm>
              <a:off x="6670925" y="3412727"/>
              <a:ext cx="244950" cy="32850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5" name="直線矢印コネクタ 144"/>
            <p:cNvCxnSpPr>
              <a:stCxn id="139" idx="4"/>
              <a:endCxn id="140" idx="0"/>
            </p:cNvCxnSpPr>
            <p:nvPr/>
          </p:nvCxnSpPr>
          <p:spPr>
            <a:xfrm flipH="1">
              <a:off x="6705619" y="3945995"/>
              <a:ext cx="210256" cy="2705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6" name="直線矢印コネクタ 145"/>
            <p:cNvCxnSpPr>
              <a:stCxn id="140" idx="5"/>
              <a:endCxn id="141" idx="0"/>
            </p:cNvCxnSpPr>
            <p:nvPr/>
          </p:nvCxnSpPr>
          <p:spPr>
            <a:xfrm>
              <a:off x="6778013" y="4391334"/>
              <a:ext cx="147464" cy="59638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47" name="円/楕円 146"/>
            <p:cNvSpPr/>
            <p:nvPr/>
          </p:nvSpPr>
          <p:spPr>
            <a:xfrm>
              <a:off x="7669758" y="3242923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8" name="直線矢印コネクタ 147"/>
            <p:cNvCxnSpPr>
              <a:stCxn id="136" idx="5"/>
              <a:endCxn id="147" idx="1"/>
            </p:cNvCxnSpPr>
            <p:nvPr/>
          </p:nvCxnSpPr>
          <p:spPr>
            <a:xfrm>
              <a:off x="7196415" y="3118686"/>
              <a:ext cx="503329" cy="15422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49" name="テキスト ボックス 148"/>
            <p:cNvSpPr txBox="1"/>
            <p:nvPr/>
          </p:nvSpPr>
          <p:spPr>
            <a:xfrm>
              <a:off x="6694332" y="2831749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6196776" y="318369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1" name="テキスト ボックス 150"/>
            <p:cNvSpPr txBox="1"/>
            <p:nvPr/>
          </p:nvSpPr>
          <p:spPr>
            <a:xfrm>
              <a:off x="6715890" y="324257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6781795" y="387580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6836809" y="436255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>
              <a:off x="7264353" y="283496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301" name="図形グループ 300"/>
          <p:cNvGrpSpPr/>
          <p:nvPr/>
        </p:nvGrpSpPr>
        <p:grpSpPr>
          <a:xfrm>
            <a:off x="5409282" y="2891306"/>
            <a:ext cx="1700504" cy="2360733"/>
            <a:chOff x="6174014" y="2831749"/>
            <a:chExt cx="1700504" cy="2360733"/>
          </a:xfrm>
        </p:grpSpPr>
        <p:sp>
          <p:nvSpPr>
            <p:cNvPr id="302" name="円/楕円 301"/>
            <p:cNvSpPr/>
            <p:nvPr/>
          </p:nvSpPr>
          <p:spPr>
            <a:xfrm>
              <a:off x="7021641" y="2943912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0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303" name="円/楕円 302"/>
            <p:cNvSpPr/>
            <p:nvPr/>
          </p:nvSpPr>
          <p:spPr>
            <a:xfrm>
              <a:off x="6496151" y="3237953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304" name="円/楕円 303"/>
            <p:cNvSpPr/>
            <p:nvPr/>
          </p:nvSpPr>
          <p:spPr>
            <a:xfrm>
              <a:off x="6174014" y="349833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305" name="円/楕円 304"/>
            <p:cNvSpPr/>
            <p:nvPr/>
          </p:nvSpPr>
          <p:spPr>
            <a:xfrm>
              <a:off x="6813495" y="3741235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306" name="円/楕円 305"/>
            <p:cNvSpPr/>
            <p:nvPr/>
          </p:nvSpPr>
          <p:spPr>
            <a:xfrm>
              <a:off x="6603239" y="4216560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307" name="円/楕円 306"/>
            <p:cNvSpPr/>
            <p:nvPr/>
          </p:nvSpPr>
          <p:spPr>
            <a:xfrm>
              <a:off x="6823097" y="4987722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308" name="直線矢印コネクタ 307"/>
            <p:cNvCxnSpPr>
              <a:stCxn id="302" idx="3"/>
              <a:endCxn id="303" idx="0"/>
            </p:cNvCxnSpPr>
            <p:nvPr/>
          </p:nvCxnSpPr>
          <p:spPr>
            <a:xfrm flipH="1">
              <a:off x="6598531" y="3118686"/>
              <a:ext cx="453096" cy="11926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9" name="直線矢印コネクタ 308"/>
            <p:cNvCxnSpPr>
              <a:stCxn id="303" idx="3"/>
              <a:endCxn id="304" idx="7"/>
            </p:cNvCxnSpPr>
            <p:nvPr/>
          </p:nvCxnSpPr>
          <p:spPr>
            <a:xfrm flipH="1">
              <a:off x="6348788" y="3412727"/>
              <a:ext cx="177349" cy="115590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0" name="直線矢印コネクタ 309"/>
            <p:cNvCxnSpPr>
              <a:stCxn id="303" idx="5"/>
              <a:endCxn id="305" idx="0"/>
            </p:cNvCxnSpPr>
            <p:nvPr/>
          </p:nvCxnSpPr>
          <p:spPr>
            <a:xfrm>
              <a:off x="6670925" y="3412727"/>
              <a:ext cx="244950" cy="32850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1" name="直線矢印コネクタ 310"/>
            <p:cNvCxnSpPr>
              <a:stCxn id="305" idx="4"/>
              <a:endCxn id="306" idx="0"/>
            </p:cNvCxnSpPr>
            <p:nvPr/>
          </p:nvCxnSpPr>
          <p:spPr>
            <a:xfrm flipH="1">
              <a:off x="6705619" y="3945995"/>
              <a:ext cx="210256" cy="27056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2" name="直線矢印コネクタ 311"/>
            <p:cNvCxnSpPr>
              <a:stCxn id="306" idx="5"/>
              <a:endCxn id="307" idx="0"/>
            </p:cNvCxnSpPr>
            <p:nvPr/>
          </p:nvCxnSpPr>
          <p:spPr>
            <a:xfrm>
              <a:off x="6778013" y="4391334"/>
              <a:ext cx="147464" cy="59638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13" name="円/楕円 312"/>
            <p:cNvSpPr/>
            <p:nvPr/>
          </p:nvSpPr>
          <p:spPr>
            <a:xfrm>
              <a:off x="7669758" y="3242923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314" name="直線矢印コネクタ 313"/>
            <p:cNvCxnSpPr>
              <a:stCxn id="302" idx="5"/>
              <a:endCxn id="313" idx="1"/>
            </p:cNvCxnSpPr>
            <p:nvPr/>
          </p:nvCxnSpPr>
          <p:spPr>
            <a:xfrm>
              <a:off x="7196415" y="3118686"/>
              <a:ext cx="503329" cy="15422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15" name="テキスト ボックス 314"/>
            <p:cNvSpPr txBox="1"/>
            <p:nvPr/>
          </p:nvSpPr>
          <p:spPr>
            <a:xfrm>
              <a:off x="6694332" y="2831749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16" name="テキスト ボックス 315"/>
            <p:cNvSpPr txBox="1"/>
            <p:nvPr/>
          </p:nvSpPr>
          <p:spPr>
            <a:xfrm>
              <a:off x="6196776" y="318369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17" name="テキスト ボックス 316"/>
            <p:cNvSpPr txBox="1"/>
            <p:nvPr/>
          </p:nvSpPr>
          <p:spPr>
            <a:xfrm>
              <a:off x="6715890" y="324257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18" name="テキスト ボックス 317"/>
            <p:cNvSpPr txBox="1"/>
            <p:nvPr/>
          </p:nvSpPr>
          <p:spPr>
            <a:xfrm>
              <a:off x="6781795" y="387580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19" name="テキスト ボックス 318"/>
            <p:cNvSpPr txBox="1"/>
            <p:nvPr/>
          </p:nvSpPr>
          <p:spPr>
            <a:xfrm>
              <a:off x="6836809" y="436255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20" name="テキスト ボックス 319"/>
            <p:cNvSpPr txBox="1"/>
            <p:nvPr/>
          </p:nvSpPr>
          <p:spPr>
            <a:xfrm>
              <a:off x="7264353" y="283496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134" name="図形グループ 133"/>
          <p:cNvGrpSpPr/>
          <p:nvPr/>
        </p:nvGrpSpPr>
        <p:grpSpPr>
          <a:xfrm>
            <a:off x="614275" y="5232243"/>
            <a:ext cx="3522119" cy="975143"/>
            <a:chOff x="528817" y="4180749"/>
            <a:chExt cx="3522119" cy="975143"/>
          </a:xfrm>
        </p:grpSpPr>
        <p:sp>
          <p:nvSpPr>
            <p:cNvPr id="189" name="角丸四角形 188"/>
            <p:cNvSpPr/>
            <p:nvPr/>
          </p:nvSpPr>
          <p:spPr>
            <a:xfrm>
              <a:off x="528817" y="4180749"/>
              <a:ext cx="3512755" cy="975143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t"/>
            <a:lstStyle/>
            <a:p>
              <a:pPr algn="ctr"/>
              <a:endParaRPr lang="en-US" altLang="ja-JP" spc="-300" dirty="0" smtClean="0">
                <a:latin typeface="Courier New"/>
                <a:cs typeface="Courier New"/>
              </a:endParaRPr>
            </a:p>
            <a:p>
              <a:pPr algn="ctr"/>
              <a:r>
                <a:rPr lang="en-US" altLang="ja-JP" spc="-300" dirty="0" smtClean="0">
                  <a:latin typeface="Courier New"/>
                  <a:cs typeface="Courier New"/>
                </a:rPr>
                <a:t>a a b a b a a b a a b b a b a a b</a:t>
              </a:r>
            </a:p>
          </p:txBody>
        </p:sp>
        <p:sp>
          <p:nvSpPr>
            <p:cNvPr id="190" name="正方形/長方形 189"/>
            <p:cNvSpPr/>
            <p:nvPr/>
          </p:nvSpPr>
          <p:spPr>
            <a:xfrm>
              <a:off x="783598" y="4767664"/>
              <a:ext cx="31503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5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(4)      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ja-JP" altLang="en-US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6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(4)    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   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　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7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)</a:t>
              </a:r>
              <a:endParaRPr lang="ja-JP" altLang="en-US" dirty="0"/>
            </a:p>
          </p:txBody>
        </p:sp>
        <p:sp>
          <p:nvSpPr>
            <p:cNvPr id="191" name="テキスト ボックス 190"/>
            <p:cNvSpPr txBox="1"/>
            <p:nvPr/>
          </p:nvSpPr>
          <p:spPr>
            <a:xfrm>
              <a:off x="534365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192" name="テキスト ボックス 191"/>
            <p:cNvSpPr txBox="1"/>
            <p:nvPr/>
          </p:nvSpPr>
          <p:spPr>
            <a:xfrm>
              <a:off x="751403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947902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194" name="テキスト ボックス 193"/>
            <p:cNvSpPr txBox="1"/>
            <p:nvPr/>
          </p:nvSpPr>
          <p:spPr>
            <a:xfrm>
              <a:off x="114440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1340898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196" name="テキスト ボックス 195"/>
            <p:cNvSpPr txBox="1"/>
            <p:nvPr/>
          </p:nvSpPr>
          <p:spPr>
            <a:xfrm>
              <a:off x="1518449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197" name="テキスト ボックス 196"/>
            <p:cNvSpPr txBox="1"/>
            <p:nvPr/>
          </p:nvSpPr>
          <p:spPr>
            <a:xfrm>
              <a:off x="1714569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>
                  <a:latin typeface="Courier New"/>
                  <a:cs typeface="Courier New"/>
                </a:rPr>
                <a:t>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198" name="テキスト ボックス 197"/>
            <p:cNvSpPr txBox="1"/>
            <p:nvPr/>
          </p:nvSpPr>
          <p:spPr>
            <a:xfrm>
              <a:off x="1920150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199" name="テキスト ボックス 198"/>
            <p:cNvSpPr txBox="1"/>
            <p:nvPr/>
          </p:nvSpPr>
          <p:spPr>
            <a:xfrm>
              <a:off x="211573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00" name="テキスト ボックス 199"/>
            <p:cNvSpPr txBox="1"/>
            <p:nvPr/>
          </p:nvSpPr>
          <p:spPr>
            <a:xfrm>
              <a:off x="22663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01" name="テキスト ボックス 200"/>
            <p:cNvSpPr txBox="1"/>
            <p:nvPr/>
          </p:nvSpPr>
          <p:spPr>
            <a:xfrm>
              <a:off x="2472185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02" name="テキスト ボックス 201"/>
            <p:cNvSpPr txBox="1"/>
            <p:nvPr/>
          </p:nvSpPr>
          <p:spPr>
            <a:xfrm>
              <a:off x="2672993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03" name="テキスト ボックス 202"/>
            <p:cNvSpPr txBox="1"/>
            <p:nvPr/>
          </p:nvSpPr>
          <p:spPr>
            <a:xfrm>
              <a:off x="28706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04" name="テキスト ボックス 203"/>
            <p:cNvSpPr txBox="1"/>
            <p:nvPr/>
          </p:nvSpPr>
          <p:spPr>
            <a:xfrm>
              <a:off x="3068231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05" name="テキスト ボックス 204"/>
            <p:cNvSpPr txBox="1"/>
            <p:nvPr/>
          </p:nvSpPr>
          <p:spPr>
            <a:xfrm>
              <a:off x="326585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06" name="テキスト ボックス 205"/>
            <p:cNvSpPr txBox="1"/>
            <p:nvPr/>
          </p:nvSpPr>
          <p:spPr>
            <a:xfrm>
              <a:off x="3463469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07" name="テキスト ボックス 206"/>
            <p:cNvSpPr txBox="1"/>
            <p:nvPr/>
          </p:nvSpPr>
          <p:spPr>
            <a:xfrm>
              <a:off x="367391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cxnSp>
          <p:nvCxnSpPr>
            <p:cNvPr id="208" name="直線コネクタ 207"/>
            <p:cNvCxnSpPr/>
            <p:nvPr/>
          </p:nvCxnSpPr>
          <p:spPr>
            <a:xfrm>
              <a:off x="1583397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/>
            <p:cNvCxnSpPr/>
            <p:nvPr/>
          </p:nvCxnSpPr>
          <p:spPr>
            <a:xfrm>
              <a:off x="2768390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548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0.42986 -0.02986 " pathEditMode="relative" rAng="0" ptsTypes="AA">
                                      <p:cBhvr>
                                        <p:cTn id="6" dur="2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93" y="-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5337730" y="1720374"/>
            <a:ext cx="0" cy="2419479"/>
          </a:xfrm>
          <a:prstGeom prst="line">
            <a:avLst/>
          </a:prstGeom>
          <a:ln>
            <a:solidFill>
              <a:srgbClr val="B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5" name="角丸四角形 444"/>
          <p:cNvSpPr/>
          <p:nvPr/>
        </p:nvSpPr>
        <p:spPr>
          <a:xfrm>
            <a:off x="4290601" y="5072513"/>
            <a:ext cx="4475447" cy="344428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longest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in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446" name="角丸四角形 445"/>
          <p:cNvSpPr/>
          <p:nvPr/>
        </p:nvSpPr>
        <p:spPr>
          <a:xfrm>
            <a:off x="4290601" y="5465839"/>
            <a:ext cx="4475447" cy="3098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Make new node for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trie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on ST</a:t>
            </a:r>
            <a:endParaRPr kumimoji="1" lang="en-US" altLang="ja-JP" sz="2000" b="1" dirty="0">
              <a:solidFill>
                <a:srgbClr val="FF0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447" name="角丸四角形 446"/>
          <p:cNvSpPr/>
          <p:nvPr/>
        </p:nvSpPr>
        <p:spPr>
          <a:xfrm>
            <a:off x="4297441" y="5816838"/>
            <a:ext cx="4475447" cy="3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Compute next position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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|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f</a:t>
            </a:r>
            <a:r>
              <a:rPr kumimoji="1" lang="en-US" altLang="ja-JP" sz="2000" i="1" baseline="-25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|</a:t>
            </a:r>
            <a:endParaRPr kumimoji="1" lang="en-US" altLang="ja-JP" sz="2000" b="1" dirty="0">
              <a:solidFill>
                <a:srgbClr val="0000FF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448" name="角丸四角形 447"/>
          <p:cNvSpPr/>
          <p:nvPr/>
        </p:nvSpPr>
        <p:spPr>
          <a:xfrm>
            <a:off x="4290601" y="4516129"/>
            <a:ext cx="4475447" cy="512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Next factor is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].</a:t>
            </a:r>
            <a:b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node in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GST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corresponding to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grpSp>
        <p:nvGrpSpPr>
          <p:cNvPr id="9" name="図形グループ 8"/>
          <p:cNvGrpSpPr/>
          <p:nvPr/>
        </p:nvGrpSpPr>
        <p:grpSpPr>
          <a:xfrm>
            <a:off x="614275" y="4079149"/>
            <a:ext cx="3522119" cy="975143"/>
            <a:chOff x="528817" y="4180749"/>
            <a:chExt cx="3522119" cy="975143"/>
          </a:xfrm>
        </p:grpSpPr>
        <p:sp>
          <p:nvSpPr>
            <p:cNvPr id="217" name="角丸四角形 216"/>
            <p:cNvSpPr/>
            <p:nvPr/>
          </p:nvSpPr>
          <p:spPr>
            <a:xfrm>
              <a:off x="528817" y="4180749"/>
              <a:ext cx="3512755" cy="975143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t"/>
            <a:lstStyle/>
            <a:p>
              <a:pPr algn="ctr"/>
              <a:endParaRPr lang="en-US" altLang="ja-JP" spc="-300" dirty="0" smtClean="0">
                <a:latin typeface="Courier New"/>
                <a:cs typeface="Courier New"/>
              </a:endParaRPr>
            </a:p>
            <a:p>
              <a:pPr algn="ctr"/>
              <a:r>
                <a:rPr lang="en-US" altLang="ja-JP" spc="-300" dirty="0" smtClean="0">
                  <a:latin typeface="Courier New"/>
                  <a:cs typeface="Courier New"/>
                </a:rPr>
                <a:t>a a b a b a a b a a b b a b a a b</a:t>
              </a:r>
            </a:p>
          </p:txBody>
        </p:sp>
        <p:sp>
          <p:nvSpPr>
            <p:cNvPr id="218" name="正方形/長方形 217"/>
            <p:cNvSpPr/>
            <p:nvPr/>
          </p:nvSpPr>
          <p:spPr>
            <a:xfrm>
              <a:off x="783598" y="4767664"/>
              <a:ext cx="31503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5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(4)      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ja-JP" altLang="en-US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6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(4)    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   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　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7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)</a:t>
              </a:r>
              <a:endParaRPr lang="ja-JP" altLang="en-US" dirty="0"/>
            </a:p>
          </p:txBody>
        </p:sp>
        <p:sp>
          <p:nvSpPr>
            <p:cNvPr id="332" name="テキスト ボックス 331"/>
            <p:cNvSpPr txBox="1"/>
            <p:nvPr/>
          </p:nvSpPr>
          <p:spPr>
            <a:xfrm>
              <a:off x="534365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3" name="テキスト ボックス 332"/>
            <p:cNvSpPr txBox="1"/>
            <p:nvPr/>
          </p:nvSpPr>
          <p:spPr>
            <a:xfrm>
              <a:off x="751403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947902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114440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6" name="テキスト ボックス 335"/>
            <p:cNvSpPr txBox="1"/>
            <p:nvPr/>
          </p:nvSpPr>
          <p:spPr>
            <a:xfrm>
              <a:off x="1340898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7" name="テキスト ボックス 336"/>
            <p:cNvSpPr txBox="1"/>
            <p:nvPr/>
          </p:nvSpPr>
          <p:spPr>
            <a:xfrm>
              <a:off x="1518449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8" name="テキスト ボックス 337"/>
            <p:cNvSpPr txBox="1"/>
            <p:nvPr/>
          </p:nvSpPr>
          <p:spPr>
            <a:xfrm>
              <a:off x="1714569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>
                  <a:latin typeface="Courier New"/>
                  <a:cs typeface="Courier New"/>
                </a:rPr>
                <a:t>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9" name="テキスト ボックス 338"/>
            <p:cNvSpPr txBox="1"/>
            <p:nvPr/>
          </p:nvSpPr>
          <p:spPr>
            <a:xfrm>
              <a:off x="1920150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40" name="テキスト ボックス 339"/>
            <p:cNvSpPr txBox="1"/>
            <p:nvPr/>
          </p:nvSpPr>
          <p:spPr>
            <a:xfrm>
              <a:off x="211573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41" name="テキスト ボックス 340"/>
            <p:cNvSpPr txBox="1"/>
            <p:nvPr/>
          </p:nvSpPr>
          <p:spPr>
            <a:xfrm>
              <a:off x="22663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42" name="テキスト ボックス 341"/>
            <p:cNvSpPr txBox="1"/>
            <p:nvPr/>
          </p:nvSpPr>
          <p:spPr>
            <a:xfrm>
              <a:off x="2472185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43" name="テキスト ボックス 342"/>
            <p:cNvSpPr txBox="1"/>
            <p:nvPr/>
          </p:nvSpPr>
          <p:spPr>
            <a:xfrm>
              <a:off x="2672993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44" name="テキスト ボックス 343"/>
            <p:cNvSpPr txBox="1"/>
            <p:nvPr/>
          </p:nvSpPr>
          <p:spPr>
            <a:xfrm>
              <a:off x="28706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45" name="テキスト ボックス 344"/>
            <p:cNvSpPr txBox="1"/>
            <p:nvPr/>
          </p:nvSpPr>
          <p:spPr>
            <a:xfrm>
              <a:off x="3068231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46" name="テキスト ボックス 345"/>
            <p:cNvSpPr txBox="1"/>
            <p:nvPr/>
          </p:nvSpPr>
          <p:spPr>
            <a:xfrm>
              <a:off x="326585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47" name="テキスト ボックス 346"/>
            <p:cNvSpPr txBox="1"/>
            <p:nvPr/>
          </p:nvSpPr>
          <p:spPr>
            <a:xfrm>
              <a:off x="3463469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48" name="テキスト ボックス 347"/>
            <p:cNvSpPr txBox="1"/>
            <p:nvPr/>
          </p:nvSpPr>
          <p:spPr>
            <a:xfrm>
              <a:off x="367391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1583397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直線コネクタ 439"/>
            <p:cNvCxnSpPr/>
            <p:nvPr/>
          </p:nvCxnSpPr>
          <p:spPr>
            <a:xfrm>
              <a:off x="2768390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図形グループ 208"/>
          <p:cNvGrpSpPr/>
          <p:nvPr/>
        </p:nvGrpSpPr>
        <p:grpSpPr>
          <a:xfrm>
            <a:off x="4024972" y="1496184"/>
            <a:ext cx="4778763" cy="2669555"/>
            <a:chOff x="834923" y="2610193"/>
            <a:chExt cx="7103732" cy="3968348"/>
          </a:xfrm>
        </p:grpSpPr>
        <p:sp>
          <p:nvSpPr>
            <p:cNvPr id="349" name="テキスト ボックス 348"/>
            <p:cNvSpPr txBox="1"/>
            <p:nvPr/>
          </p:nvSpPr>
          <p:spPr>
            <a:xfrm>
              <a:off x="834923" y="5646964"/>
              <a:ext cx="515976" cy="5032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i="1" dirty="0" smtClean="0">
                  <a:latin typeface="Times New Roman"/>
                  <a:cs typeface="Times New Roman"/>
                </a:rPr>
                <a:t>S</a:t>
              </a:r>
              <a:endParaRPr kumimoji="1" lang="ja-JP" altLang="en-US" sz="1600" i="1" dirty="0">
                <a:latin typeface="Times New Roman"/>
                <a:cs typeface="Times New Roman"/>
              </a:endParaRPr>
            </a:p>
          </p:txBody>
        </p:sp>
        <p:grpSp>
          <p:nvGrpSpPr>
            <p:cNvPr id="350" name="図形グループ 349"/>
            <p:cNvGrpSpPr/>
            <p:nvPr/>
          </p:nvGrpSpPr>
          <p:grpSpPr>
            <a:xfrm>
              <a:off x="1259214" y="2610193"/>
              <a:ext cx="6586355" cy="3533462"/>
              <a:chOff x="2142691" y="3308007"/>
              <a:chExt cx="6586355" cy="3533462"/>
            </a:xfrm>
          </p:grpSpPr>
          <p:sp>
            <p:nvSpPr>
              <p:cNvPr id="364" name="円/楕円 363"/>
              <p:cNvSpPr/>
              <p:nvPr/>
            </p:nvSpPr>
            <p:spPr>
              <a:xfrm>
                <a:off x="6020906" y="3308007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>
                    <a:latin typeface="Times New Roman"/>
                    <a:cs typeface="Times New Roman"/>
                  </a:rPr>
                  <a:t>7</a:t>
                </a:r>
                <a:endParaRPr kumimoji="1" lang="ja-JP" altLang="en-US" sz="1200" dirty="0"/>
              </a:p>
            </p:txBody>
          </p:sp>
          <p:cxnSp>
            <p:nvCxnSpPr>
              <p:cNvPr id="365" name="直線コネクタ 364"/>
              <p:cNvCxnSpPr>
                <a:stCxn id="364" idx="3"/>
                <a:endCxn id="381" idx="0"/>
              </p:cNvCxnSpPr>
              <p:nvPr/>
            </p:nvCxnSpPr>
            <p:spPr>
              <a:xfrm flipH="1">
                <a:off x="3677497" y="3639781"/>
                <a:ext cx="2400333" cy="2545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直線コネクタ 365"/>
              <p:cNvCxnSpPr>
                <a:stCxn id="364" idx="5"/>
                <a:endCxn id="433" idx="0"/>
              </p:cNvCxnSpPr>
              <p:nvPr/>
            </p:nvCxnSpPr>
            <p:spPr>
              <a:xfrm>
                <a:off x="6352680" y="3639781"/>
                <a:ext cx="1402549" cy="2736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直線コネクタ 366"/>
              <p:cNvCxnSpPr>
                <a:stCxn id="394" idx="3"/>
                <a:endCxn id="388" idx="0"/>
              </p:cNvCxnSpPr>
              <p:nvPr/>
            </p:nvCxnSpPr>
            <p:spPr>
              <a:xfrm flipH="1">
                <a:off x="2372413" y="4721659"/>
                <a:ext cx="130694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直線コネクタ 367"/>
              <p:cNvCxnSpPr>
                <a:stCxn id="394" idx="5"/>
                <a:endCxn id="389" idx="0"/>
              </p:cNvCxnSpPr>
              <p:nvPr/>
            </p:nvCxnSpPr>
            <p:spPr>
              <a:xfrm>
                <a:off x="2777957" y="4721659"/>
                <a:ext cx="371919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直線コネクタ 368"/>
              <p:cNvCxnSpPr>
                <a:stCxn id="389" idx="5"/>
                <a:endCxn id="382" idx="0"/>
              </p:cNvCxnSpPr>
              <p:nvPr/>
            </p:nvCxnSpPr>
            <p:spPr>
              <a:xfrm>
                <a:off x="3287301" y="5217245"/>
                <a:ext cx="10879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直線コネクタ 369"/>
              <p:cNvCxnSpPr>
                <a:stCxn id="389" idx="3"/>
                <a:endCxn id="383" idx="0"/>
              </p:cNvCxnSpPr>
              <p:nvPr/>
            </p:nvCxnSpPr>
            <p:spPr>
              <a:xfrm flipH="1">
                <a:off x="2884255" y="5217245"/>
                <a:ext cx="12819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直線コネクタ 370"/>
              <p:cNvCxnSpPr>
                <a:stCxn id="390" idx="3"/>
                <a:endCxn id="384" idx="0"/>
              </p:cNvCxnSpPr>
              <p:nvPr/>
            </p:nvCxnSpPr>
            <p:spPr>
              <a:xfrm flipH="1">
                <a:off x="3909913" y="5217245"/>
                <a:ext cx="1522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直線コネクタ 371"/>
              <p:cNvCxnSpPr>
                <a:stCxn id="390" idx="5"/>
                <a:endCxn id="385" idx="0"/>
              </p:cNvCxnSpPr>
              <p:nvPr/>
            </p:nvCxnSpPr>
            <p:spPr>
              <a:xfrm>
                <a:off x="4337040" y="5217245"/>
                <a:ext cx="356661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3" name="円/楕円 372"/>
              <p:cNvSpPr/>
              <p:nvPr/>
            </p:nvSpPr>
            <p:spPr>
              <a:xfrm>
                <a:off x="4750897" y="5876643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74" name="円/楕円 373"/>
              <p:cNvSpPr/>
              <p:nvPr/>
            </p:nvSpPr>
            <p:spPr>
              <a:xfrm>
                <a:off x="4225658" y="5876643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375" name="直線コネクタ 374"/>
              <p:cNvCxnSpPr>
                <a:stCxn id="385" idx="5"/>
                <a:endCxn id="373" idx="0"/>
              </p:cNvCxnSpPr>
              <p:nvPr/>
            </p:nvCxnSpPr>
            <p:spPr>
              <a:xfrm>
                <a:off x="4831126" y="5712831"/>
                <a:ext cx="11412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直線コネクタ 375"/>
              <p:cNvCxnSpPr>
                <a:stCxn id="385" idx="3"/>
                <a:endCxn id="374" idx="0"/>
              </p:cNvCxnSpPr>
              <p:nvPr/>
            </p:nvCxnSpPr>
            <p:spPr>
              <a:xfrm flipH="1">
                <a:off x="4420007" y="5712831"/>
                <a:ext cx="136269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直線コネクタ 376"/>
              <p:cNvCxnSpPr>
                <a:stCxn id="390" idx="0"/>
                <a:endCxn id="395" idx="3"/>
              </p:cNvCxnSpPr>
              <p:nvPr/>
            </p:nvCxnSpPr>
            <p:spPr>
              <a:xfrm flipV="1">
                <a:off x="4199615" y="4721659"/>
                <a:ext cx="8041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直線コネクタ 377"/>
              <p:cNvCxnSpPr>
                <a:stCxn id="391" idx="5"/>
                <a:endCxn id="386" idx="0"/>
              </p:cNvCxnSpPr>
              <p:nvPr/>
            </p:nvCxnSpPr>
            <p:spPr>
              <a:xfrm>
                <a:off x="5836757" y="5217245"/>
                <a:ext cx="11491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直線コネクタ 378"/>
              <p:cNvCxnSpPr>
                <a:stCxn id="391" idx="3"/>
                <a:endCxn id="387" idx="0"/>
              </p:cNvCxnSpPr>
              <p:nvPr/>
            </p:nvCxnSpPr>
            <p:spPr>
              <a:xfrm flipH="1">
                <a:off x="5439832" y="5217245"/>
                <a:ext cx="12207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直線コネクタ 379"/>
              <p:cNvCxnSpPr>
                <a:stCxn id="391" idx="0"/>
                <a:endCxn id="395" idx="5"/>
              </p:cNvCxnSpPr>
              <p:nvPr/>
            </p:nvCxnSpPr>
            <p:spPr>
              <a:xfrm flipH="1" flipV="1">
                <a:off x="5278642" y="4721659"/>
                <a:ext cx="42069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1" name="円/楕円 380"/>
              <p:cNvSpPr/>
              <p:nvPr/>
            </p:nvSpPr>
            <p:spPr>
              <a:xfrm>
                <a:off x="3483148" y="3894299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6</a:t>
                </a:r>
                <a:endParaRPr kumimoji="1" lang="ja-JP" altLang="en-US" sz="1200" dirty="0"/>
              </a:p>
            </p:txBody>
          </p:sp>
          <p:sp>
            <p:nvSpPr>
              <p:cNvPr id="382" name="円/楕円 381"/>
              <p:cNvSpPr/>
              <p:nvPr/>
            </p:nvSpPr>
            <p:spPr>
              <a:xfrm>
                <a:off x="3201748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83" name="円/楕円 382"/>
              <p:cNvSpPr/>
              <p:nvPr/>
            </p:nvSpPr>
            <p:spPr>
              <a:xfrm>
                <a:off x="2689906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84" name="円/楕円 383"/>
              <p:cNvSpPr/>
              <p:nvPr/>
            </p:nvSpPr>
            <p:spPr>
              <a:xfrm>
                <a:off x="3715564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85" name="円/楕円 384"/>
              <p:cNvSpPr/>
              <p:nvPr/>
            </p:nvSpPr>
            <p:spPr>
              <a:xfrm>
                <a:off x="4499352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86" name="円/楕円 385"/>
              <p:cNvSpPr/>
              <p:nvPr/>
            </p:nvSpPr>
            <p:spPr>
              <a:xfrm>
                <a:off x="5757325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87" name="円/楕円 386"/>
              <p:cNvSpPr/>
              <p:nvPr/>
            </p:nvSpPr>
            <p:spPr>
              <a:xfrm>
                <a:off x="5245483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88" name="円/楕円 387"/>
              <p:cNvSpPr/>
              <p:nvPr/>
            </p:nvSpPr>
            <p:spPr>
              <a:xfrm>
                <a:off x="2178064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89" name="円/楕円 388"/>
              <p:cNvSpPr/>
              <p:nvPr/>
            </p:nvSpPr>
            <p:spPr>
              <a:xfrm>
                <a:off x="2955527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90" name="円/楕円 389"/>
              <p:cNvSpPr/>
              <p:nvPr/>
            </p:nvSpPr>
            <p:spPr>
              <a:xfrm>
                <a:off x="4005266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91" name="円/楕円 390"/>
              <p:cNvSpPr/>
              <p:nvPr/>
            </p:nvSpPr>
            <p:spPr>
              <a:xfrm>
                <a:off x="5504983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cxnSp>
            <p:nvCxnSpPr>
              <p:cNvPr id="392" name="直線コネクタ 391"/>
              <p:cNvCxnSpPr>
                <a:stCxn id="381" idx="3"/>
                <a:endCxn id="394" idx="0"/>
              </p:cNvCxnSpPr>
              <p:nvPr/>
            </p:nvCxnSpPr>
            <p:spPr>
              <a:xfrm flipH="1">
                <a:off x="2640532" y="4226073"/>
                <a:ext cx="89954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直線コネクタ 392"/>
              <p:cNvCxnSpPr>
                <a:stCxn id="381" idx="5"/>
                <a:endCxn id="395" idx="0"/>
              </p:cNvCxnSpPr>
              <p:nvPr/>
            </p:nvCxnSpPr>
            <p:spPr>
              <a:xfrm>
                <a:off x="3814922" y="4226073"/>
                <a:ext cx="132629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4" name="円/楕円 393"/>
              <p:cNvSpPr/>
              <p:nvPr/>
            </p:nvSpPr>
            <p:spPr>
              <a:xfrm>
                <a:off x="2446183" y="4389885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95" name="円/楕円 394"/>
              <p:cNvSpPr/>
              <p:nvPr/>
            </p:nvSpPr>
            <p:spPr>
              <a:xfrm>
                <a:off x="4946868" y="4389885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  <p:sp>
            <p:nvSpPr>
              <p:cNvPr id="396" name="テキスト ボックス 395"/>
              <p:cNvSpPr txBox="1"/>
              <p:nvPr/>
            </p:nvSpPr>
            <p:spPr>
              <a:xfrm>
                <a:off x="2142691" y="6338200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97" name="テキスト ボックス 396"/>
              <p:cNvSpPr txBox="1"/>
              <p:nvPr/>
            </p:nvSpPr>
            <p:spPr>
              <a:xfrm>
                <a:off x="2644560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98" name="テキスト ボックス 397"/>
              <p:cNvSpPr txBox="1"/>
              <p:nvPr/>
            </p:nvSpPr>
            <p:spPr>
              <a:xfrm>
                <a:off x="3146424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99" name="テキスト ボックス 398"/>
              <p:cNvSpPr txBox="1"/>
              <p:nvPr/>
            </p:nvSpPr>
            <p:spPr>
              <a:xfrm>
                <a:off x="367488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400" name="テキスト ボックス 399"/>
              <p:cNvSpPr txBox="1"/>
              <p:nvPr/>
            </p:nvSpPr>
            <p:spPr>
              <a:xfrm>
                <a:off x="4176760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401" name="テキスト ボックス 400"/>
              <p:cNvSpPr txBox="1"/>
              <p:nvPr/>
            </p:nvSpPr>
            <p:spPr>
              <a:xfrm>
                <a:off x="4705227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402" name="テキスト ボックス 401"/>
              <p:cNvSpPr txBox="1"/>
              <p:nvPr/>
            </p:nvSpPr>
            <p:spPr>
              <a:xfrm>
                <a:off x="5207095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403" name="テキスト ボックス 402"/>
              <p:cNvSpPr txBox="1"/>
              <p:nvPr/>
            </p:nvSpPr>
            <p:spPr>
              <a:xfrm>
                <a:off x="5708956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404" name="テキスト ボックス 403"/>
              <p:cNvSpPr txBox="1"/>
              <p:nvPr/>
            </p:nvSpPr>
            <p:spPr>
              <a:xfrm>
                <a:off x="6237423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405" name="テキスト ボックス 404"/>
              <p:cNvSpPr txBox="1"/>
              <p:nvPr/>
            </p:nvSpPr>
            <p:spPr>
              <a:xfrm>
                <a:off x="6739292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406" name="テキスト ボックス 405"/>
              <p:cNvSpPr txBox="1"/>
              <p:nvPr/>
            </p:nvSpPr>
            <p:spPr>
              <a:xfrm>
                <a:off x="726775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407" name="テキスト ボックス 406"/>
              <p:cNvSpPr txBox="1"/>
              <p:nvPr/>
            </p:nvSpPr>
            <p:spPr>
              <a:xfrm>
                <a:off x="7769628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408" name="テキスト ボックス 407"/>
              <p:cNvSpPr txBox="1"/>
              <p:nvPr/>
            </p:nvSpPr>
            <p:spPr>
              <a:xfrm>
                <a:off x="827149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cxnSp>
            <p:nvCxnSpPr>
              <p:cNvPr id="409" name="直線コネクタ 408"/>
              <p:cNvCxnSpPr>
                <a:stCxn id="388" idx="4"/>
                <a:endCxn id="396" idx="0"/>
              </p:cNvCxnSpPr>
              <p:nvPr/>
            </p:nvCxnSpPr>
            <p:spPr>
              <a:xfrm flipH="1">
                <a:off x="2371465" y="5274170"/>
                <a:ext cx="948" cy="106403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線コネクタ 409"/>
              <p:cNvCxnSpPr>
                <a:stCxn id="383" idx="4"/>
                <a:endCxn id="397" idx="0"/>
              </p:cNvCxnSpPr>
              <p:nvPr/>
            </p:nvCxnSpPr>
            <p:spPr>
              <a:xfrm flipH="1">
                <a:off x="2873334" y="5769756"/>
                <a:ext cx="10921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線コネクタ 410"/>
              <p:cNvCxnSpPr>
                <a:stCxn id="382" idx="4"/>
                <a:endCxn id="398" idx="0"/>
              </p:cNvCxnSpPr>
              <p:nvPr/>
            </p:nvCxnSpPr>
            <p:spPr>
              <a:xfrm flipH="1">
                <a:off x="3375198" y="5769755"/>
                <a:ext cx="20899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直線コネクタ 411"/>
              <p:cNvCxnSpPr>
                <a:stCxn id="387" idx="4"/>
                <a:endCxn id="402" idx="0"/>
              </p:cNvCxnSpPr>
              <p:nvPr/>
            </p:nvCxnSpPr>
            <p:spPr>
              <a:xfrm flipH="1">
                <a:off x="5435869" y="5769755"/>
                <a:ext cx="3963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直線コネクタ 412"/>
              <p:cNvCxnSpPr>
                <a:stCxn id="386" idx="4"/>
                <a:endCxn id="403" idx="0"/>
              </p:cNvCxnSpPr>
              <p:nvPr/>
            </p:nvCxnSpPr>
            <p:spPr>
              <a:xfrm flipH="1">
                <a:off x="5937730" y="5769755"/>
                <a:ext cx="13944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直線コネクタ 413"/>
              <p:cNvCxnSpPr>
                <a:stCxn id="384" idx="4"/>
                <a:endCxn id="399" idx="0"/>
              </p:cNvCxnSpPr>
              <p:nvPr/>
            </p:nvCxnSpPr>
            <p:spPr>
              <a:xfrm flipH="1">
                <a:off x="3903663" y="5769755"/>
                <a:ext cx="6249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直線コネクタ 414"/>
              <p:cNvCxnSpPr>
                <a:stCxn id="374" idx="4"/>
                <a:endCxn id="400" idx="0"/>
              </p:cNvCxnSpPr>
              <p:nvPr/>
            </p:nvCxnSpPr>
            <p:spPr>
              <a:xfrm flipH="1">
                <a:off x="4405534" y="6265342"/>
                <a:ext cx="14474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直線コネクタ 415"/>
              <p:cNvCxnSpPr>
                <a:stCxn id="373" idx="4"/>
                <a:endCxn id="401" idx="0"/>
              </p:cNvCxnSpPr>
              <p:nvPr/>
            </p:nvCxnSpPr>
            <p:spPr>
              <a:xfrm flipH="1">
                <a:off x="4934001" y="6265342"/>
                <a:ext cx="11246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直線コネクタ 416"/>
              <p:cNvCxnSpPr>
                <a:stCxn id="431" idx="3"/>
                <a:endCxn id="427" idx="0"/>
              </p:cNvCxnSpPr>
              <p:nvPr/>
            </p:nvCxnSpPr>
            <p:spPr>
              <a:xfrm flipH="1">
                <a:off x="6474551" y="4740790"/>
                <a:ext cx="1522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直線コネクタ 417"/>
              <p:cNvCxnSpPr>
                <a:stCxn id="431" idx="5"/>
                <a:endCxn id="428" idx="0"/>
              </p:cNvCxnSpPr>
              <p:nvPr/>
            </p:nvCxnSpPr>
            <p:spPr>
              <a:xfrm>
                <a:off x="6901678" y="4740790"/>
                <a:ext cx="353652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9" name="円/楕円 418"/>
              <p:cNvSpPr/>
              <p:nvPr/>
            </p:nvSpPr>
            <p:spPr>
              <a:xfrm>
                <a:off x="7303886" y="5400188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420" name="円/楕円 419"/>
              <p:cNvSpPr/>
              <p:nvPr/>
            </p:nvSpPr>
            <p:spPr>
              <a:xfrm>
                <a:off x="6792044" y="5400188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421" name="直線コネクタ 420"/>
              <p:cNvCxnSpPr>
                <a:stCxn id="428" idx="5"/>
                <a:endCxn id="419" idx="0"/>
              </p:cNvCxnSpPr>
              <p:nvPr/>
            </p:nvCxnSpPr>
            <p:spPr>
              <a:xfrm>
                <a:off x="7392755" y="5236376"/>
                <a:ext cx="10548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直線コネクタ 421"/>
              <p:cNvCxnSpPr>
                <a:stCxn id="428" idx="3"/>
                <a:endCxn id="420" idx="0"/>
              </p:cNvCxnSpPr>
              <p:nvPr/>
            </p:nvCxnSpPr>
            <p:spPr>
              <a:xfrm flipH="1">
                <a:off x="6986393" y="5236376"/>
                <a:ext cx="131512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直線コネクタ 422"/>
              <p:cNvCxnSpPr>
                <a:stCxn id="431" idx="0"/>
                <a:endCxn id="433" idx="3"/>
              </p:cNvCxnSpPr>
              <p:nvPr/>
            </p:nvCxnSpPr>
            <p:spPr>
              <a:xfrm flipV="1">
                <a:off x="6764253" y="4245204"/>
                <a:ext cx="853551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直線コネクタ 423"/>
              <p:cNvCxnSpPr>
                <a:stCxn id="432" idx="5"/>
                <a:endCxn id="429" idx="0"/>
              </p:cNvCxnSpPr>
              <p:nvPr/>
            </p:nvCxnSpPr>
            <p:spPr>
              <a:xfrm>
                <a:off x="8401395" y="4740790"/>
                <a:ext cx="11491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直線コネクタ 424"/>
              <p:cNvCxnSpPr>
                <a:stCxn id="432" idx="3"/>
                <a:endCxn id="430" idx="0"/>
              </p:cNvCxnSpPr>
              <p:nvPr/>
            </p:nvCxnSpPr>
            <p:spPr>
              <a:xfrm flipH="1">
                <a:off x="8004470" y="4740790"/>
                <a:ext cx="12207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直線コネクタ 425"/>
              <p:cNvCxnSpPr>
                <a:stCxn id="432" idx="0"/>
                <a:endCxn id="433" idx="5"/>
              </p:cNvCxnSpPr>
              <p:nvPr/>
            </p:nvCxnSpPr>
            <p:spPr>
              <a:xfrm flipH="1" flipV="1">
                <a:off x="7892654" y="4245204"/>
                <a:ext cx="37131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7" name="円/楕円 426"/>
              <p:cNvSpPr/>
              <p:nvPr/>
            </p:nvSpPr>
            <p:spPr>
              <a:xfrm>
                <a:off x="6280202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428" name="円/楕円 427"/>
              <p:cNvSpPr/>
              <p:nvPr/>
            </p:nvSpPr>
            <p:spPr>
              <a:xfrm>
                <a:off x="7060981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429" name="円/楕円 428"/>
              <p:cNvSpPr/>
              <p:nvPr/>
            </p:nvSpPr>
            <p:spPr>
              <a:xfrm>
                <a:off x="8321963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430" name="円/楕円 429"/>
              <p:cNvSpPr/>
              <p:nvPr/>
            </p:nvSpPr>
            <p:spPr>
              <a:xfrm>
                <a:off x="7810121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431" name="円/楕円 430"/>
              <p:cNvSpPr/>
              <p:nvPr/>
            </p:nvSpPr>
            <p:spPr>
              <a:xfrm>
                <a:off x="6569904" y="4409016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432" name="円/楕円 431"/>
              <p:cNvSpPr/>
              <p:nvPr/>
            </p:nvSpPr>
            <p:spPr>
              <a:xfrm>
                <a:off x="8069621" y="4409016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433" name="円/楕円 432"/>
              <p:cNvSpPr/>
              <p:nvPr/>
            </p:nvSpPr>
            <p:spPr>
              <a:xfrm>
                <a:off x="7560880" y="3913430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  <p:cxnSp>
            <p:nvCxnSpPr>
              <p:cNvPr id="434" name="直線コネクタ 433"/>
              <p:cNvCxnSpPr>
                <a:stCxn id="430" idx="4"/>
                <a:endCxn id="407" idx="0"/>
              </p:cNvCxnSpPr>
              <p:nvPr/>
            </p:nvCxnSpPr>
            <p:spPr>
              <a:xfrm flipH="1">
                <a:off x="7998402" y="5293300"/>
                <a:ext cx="6068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直線コネクタ 434"/>
              <p:cNvCxnSpPr>
                <a:stCxn id="429" idx="4"/>
                <a:endCxn id="408" idx="0"/>
              </p:cNvCxnSpPr>
              <p:nvPr/>
            </p:nvCxnSpPr>
            <p:spPr>
              <a:xfrm flipH="1">
                <a:off x="8500273" y="5293300"/>
                <a:ext cx="16038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直線コネクタ 435"/>
              <p:cNvCxnSpPr>
                <a:stCxn id="427" idx="4"/>
                <a:endCxn id="404" idx="0"/>
              </p:cNvCxnSpPr>
              <p:nvPr/>
            </p:nvCxnSpPr>
            <p:spPr>
              <a:xfrm flipH="1">
                <a:off x="6466197" y="5293300"/>
                <a:ext cx="8354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直線コネクタ 436"/>
              <p:cNvCxnSpPr>
                <a:stCxn id="420" idx="4"/>
                <a:endCxn id="405" idx="0"/>
              </p:cNvCxnSpPr>
              <p:nvPr/>
            </p:nvCxnSpPr>
            <p:spPr>
              <a:xfrm flipH="1">
                <a:off x="6968066" y="5788887"/>
                <a:ext cx="18327" cy="54931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直線コネクタ 437"/>
              <p:cNvCxnSpPr>
                <a:stCxn id="419" idx="4"/>
                <a:endCxn id="406" idx="0"/>
              </p:cNvCxnSpPr>
              <p:nvPr/>
            </p:nvCxnSpPr>
            <p:spPr>
              <a:xfrm flipH="1">
                <a:off x="7496533" y="5788887"/>
                <a:ext cx="1702" cy="54931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1" name="テキスト ボックス 350"/>
            <p:cNvSpPr txBox="1"/>
            <p:nvPr/>
          </p:nvSpPr>
          <p:spPr>
            <a:xfrm>
              <a:off x="1253458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52" name="テキスト ボックス 351"/>
            <p:cNvSpPr txBox="1"/>
            <p:nvPr/>
          </p:nvSpPr>
          <p:spPr>
            <a:xfrm>
              <a:off x="1755323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53" name="テキスト ボックス 352"/>
            <p:cNvSpPr txBox="1"/>
            <p:nvPr/>
          </p:nvSpPr>
          <p:spPr>
            <a:xfrm>
              <a:off x="2257191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54" name="テキスト ボックス 353"/>
            <p:cNvSpPr txBox="1"/>
            <p:nvPr/>
          </p:nvSpPr>
          <p:spPr>
            <a:xfrm>
              <a:off x="2785658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55" name="テキスト ボックス 354"/>
            <p:cNvSpPr txBox="1"/>
            <p:nvPr/>
          </p:nvSpPr>
          <p:spPr>
            <a:xfrm>
              <a:off x="3287525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56" name="テキスト ボックス 355"/>
            <p:cNvSpPr txBox="1"/>
            <p:nvPr/>
          </p:nvSpPr>
          <p:spPr>
            <a:xfrm>
              <a:off x="3815992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57" name="テキスト ボックス 356"/>
            <p:cNvSpPr txBox="1"/>
            <p:nvPr/>
          </p:nvSpPr>
          <p:spPr>
            <a:xfrm>
              <a:off x="4317859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Courier New"/>
                  <a:cs typeface="Courier New"/>
                </a:rPr>
                <a:t>7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58" name="テキスト ボックス 357"/>
            <p:cNvSpPr txBox="1"/>
            <p:nvPr/>
          </p:nvSpPr>
          <p:spPr>
            <a:xfrm>
              <a:off x="4819725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59" name="テキスト ボックス 358"/>
            <p:cNvSpPr txBox="1"/>
            <p:nvPr/>
          </p:nvSpPr>
          <p:spPr>
            <a:xfrm>
              <a:off x="5348193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60" name="テキスト ボックス 359"/>
            <p:cNvSpPr txBox="1"/>
            <p:nvPr/>
          </p:nvSpPr>
          <p:spPr>
            <a:xfrm>
              <a:off x="5765867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61" name="テキスト ボックス 360"/>
            <p:cNvSpPr txBox="1"/>
            <p:nvPr/>
          </p:nvSpPr>
          <p:spPr>
            <a:xfrm>
              <a:off x="6294334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62" name="テキスト ボックス 361"/>
            <p:cNvSpPr txBox="1"/>
            <p:nvPr/>
          </p:nvSpPr>
          <p:spPr>
            <a:xfrm>
              <a:off x="6796201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63" name="テキスト ボックス 362"/>
            <p:cNvSpPr txBox="1"/>
            <p:nvPr/>
          </p:nvSpPr>
          <p:spPr>
            <a:xfrm>
              <a:off x="7298073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</p:grpSp>
      <p:grpSp>
        <p:nvGrpSpPr>
          <p:cNvPr id="135" name="図形グループ 134"/>
          <p:cNvGrpSpPr/>
          <p:nvPr/>
        </p:nvGrpSpPr>
        <p:grpSpPr>
          <a:xfrm>
            <a:off x="609600" y="1541851"/>
            <a:ext cx="3405132" cy="2386713"/>
            <a:chOff x="527678" y="2687604"/>
            <a:chExt cx="3405132" cy="2386713"/>
          </a:xfrm>
        </p:grpSpPr>
        <p:cxnSp>
          <p:nvCxnSpPr>
            <p:cNvPr id="151" name="直線矢印コネクタ 150"/>
            <p:cNvCxnSpPr>
              <a:stCxn id="155" idx="3"/>
              <a:endCxn id="184" idx="7"/>
            </p:cNvCxnSpPr>
            <p:nvPr/>
          </p:nvCxnSpPr>
          <p:spPr>
            <a:xfrm flipH="1">
              <a:off x="2007946" y="2993234"/>
              <a:ext cx="334524" cy="1050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円/楕円 154"/>
            <p:cNvSpPr/>
            <p:nvPr/>
          </p:nvSpPr>
          <p:spPr>
            <a:xfrm>
              <a:off x="2302919" y="2762717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56" name="直線矢印コネクタ 155"/>
            <p:cNvCxnSpPr>
              <a:stCxn id="180" idx="4"/>
              <a:endCxn id="196" idx="0"/>
            </p:cNvCxnSpPr>
            <p:nvPr/>
          </p:nvCxnSpPr>
          <p:spPr>
            <a:xfrm flipH="1">
              <a:off x="2020885" y="3837283"/>
              <a:ext cx="203904" cy="1986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テキスト ボックス 156"/>
            <p:cNvSpPr txBox="1"/>
            <p:nvPr/>
          </p:nvSpPr>
          <p:spPr>
            <a:xfrm>
              <a:off x="2003767" y="26876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1510202" y="304092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240545" y="325127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872194" y="367610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027156" y="309537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2095880" y="373175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2147103" y="421796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3321084" y="391632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5" name="直線矢印コネクタ 164"/>
            <p:cNvCxnSpPr>
              <a:stCxn id="155" idx="5"/>
              <a:endCxn id="182" idx="1"/>
            </p:cNvCxnSpPr>
            <p:nvPr/>
          </p:nvCxnSpPr>
          <p:spPr>
            <a:xfrm>
              <a:off x="2533436" y="2993234"/>
              <a:ext cx="381236" cy="11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テキスト ボックス 165"/>
            <p:cNvSpPr txBox="1"/>
            <p:nvPr/>
          </p:nvSpPr>
          <p:spPr>
            <a:xfrm>
              <a:off x="2575163" y="2688534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3061351" y="322731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8" name="直線矢印コネクタ 167"/>
            <p:cNvCxnSpPr>
              <a:stCxn id="196" idx="5"/>
              <a:endCxn id="197" idx="0"/>
            </p:cNvCxnSpPr>
            <p:nvPr/>
          </p:nvCxnSpPr>
          <p:spPr>
            <a:xfrm>
              <a:off x="2116368" y="4266430"/>
              <a:ext cx="12279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矢印コネクタ 168"/>
            <p:cNvCxnSpPr>
              <a:stCxn id="196" idx="3"/>
              <a:endCxn id="176" idx="0"/>
            </p:cNvCxnSpPr>
            <p:nvPr/>
          </p:nvCxnSpPr>
          <p:spPr>
            <a:xfrm flipH="1">
              <a:off x="1700488" y="4266430"/>
              <a:ext cx="22491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テキスト ボックス 169"/>
            <p:cNvSpPr txBox="1"/>
            <p:nvPr/>
          </p:nvSpPr>
          <p:spPr>
            <a:xfrm>
              <a:off x="1617969" y="41271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71" name="直線矢印コネクタ 170"/>
            <p:cNvCxnSpPr>
              <a:stCxn id="199" idx="5"/>
              <a:endCxn id="174" idx="0"/>
            </p:cNvCxnSpPr>
            <p:nvPr/>
          </p:nvCxnSpPr>
          <p:spPr>
            <a:xfrm>
              <a:off x="3010155" y="4299749"/>
              <a:ext cx="231827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矢印コネクタ 171"/>
            <p:cNvCxnSpPr>
              <a:stCxn id="198" idx="5"/>
              <a:endCxn id="173" idx="1"/>
            </p:cNvCxnSpPr>
            <p:nvPr/>
          </p:nvCxnSpPr>
          <p:spPr>
            <a:xfrm>
              <a:off x="3184486" y="3788669"/>
              <a:ext cx="517807" cy="10551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円/楕円 172"/>
            <p:cNvSpPr/>
            <p:nvPr/>
          </p:nvSpPr>
          <p:spPr>
            <a:xfrm>
              <a:off x="3662742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2998180" y="4804249"/>
              <a:ext cx="487603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8,14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1540401" y="4352968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1473805" y="4804249"/>
              <a:ext cx="45336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7,13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1193329" y="3653856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9,15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78" name="直線矢印コネクタ 177"/>
            <p:cNvCxnSpPr>
              <a:stCxn id="184" idx="3"/>
              <a:endCxn id="177" idx="0"/>
            </p:cNvCxnSpPr>
            <p:nvPr/>
          </p:nvCxnSpPr>
          <p:spPr>
            <a:xfrm flipH="1">
              <a:off x="1328363" y="3289241"/>
              <a:ext cx="488617" cy="3646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矢印コネクタ 178"/>
            <p:cNvCxnSpPr>
              <a:stCxn id="177" idx="3"/>
              <a:endCxn id="185" idx="0"/>
            </p:cNvCxnSpPr>
            <p:nvPr/>
          </p:nvCxnSpPr>
          <p:spPr>
            <a:xfrm flipH="1">
              <a:off x="984855" y="3884373"/>
              <a:ext cx="248025" cy="2296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円/楕円 179"/>
            <p:cNvSpPr/>
            <p:nvPr/>
          </p:nvSpPr>
          <p:spPr>
            <a:xfrm>
              <a:off x="1949684" y="3567215"/>
              <a:ext cx="550210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4,10,16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1" name="直線矢印コネクタ 180"/>
            <p:cNvCxnSpPr>
              <a:stCxn id="184" idx="5"/>
              <a:endCxn id="180" idx="0"/>
            </p:cNvCxnSpPr>
            <p:nvPr/>
          </p:nvCxnSpPr>
          <p:spPr>
            <a:xfrm>
              <a:off x="2007946" y="3289241"/>
              <a:ext cx="216843" cy="2779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円/楕円 181"/>
            <p:cNvSpPr/>
            <p:nvPr/>
          </p:nvSpPr>
          <p:spPr>
            <a:xfrm>
              <a:off x="2842561" y="3067057"/>
              <a:ext cx="49240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5,11,17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3" name="直線矢印コネクタ 182"/>
            <p:cNvCxnSpPr>
              <a:stCxn id="182" idx="4"/>
              <a:endCxn id="198" idx="0"/>
            </p:cNvCxnSpPr>
            <p:nvPr/>
          </p:nvCxnSpPr>
          <p:spPr>
            <a:xfrm>
              <a:off x="3088764" y="3337125"/>
              <a:ext cx="239" cy="22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円/楕円 183"/>
            <p:cNvSpPr/>
            <p:nvPr/>
          </p:nvSpPr>
          <p:spPr>
            <a:xfrm>
              <a:off x="1777429" y="305872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85" name="円/楕円 184"/>
            <p:cNvSpPr/>
            <p:nvPr/>
          </p:nvSpPr>
          <p:spPr>
            <a:xfrm>
              <a:off x="849821" y="411399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6" name="直線矢印コネクタ 185"/>
            <p:cNvCxnSpPr>
              <a:stCxn id="185" idx="5"/>
              <a:endCxn id="187" idx="0"/>
            </p:cNvCxnSpPr>
            <p:nvPr/>
          </p:nvCxnSpPr>
          <p:spPr>
            <a:xfrm>
              <a:off x="1080338" y="4344516"/>
              <a:ext cx="8147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円/楕円 186"/>
            <p:cNvSpPr/>
            <p:nvPr/>
          </p:nvSpPr>
          <p:spPr>
            <a:xfrm>
              <a:off x="1026779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8" name="直線矢印コネクタ 187"/>
            <p:cNvCxnSpPr>
              <a:stCxn id="185" idx="3"/>
              <a:endCxn id="192" idx="0"/>
            </p:cNvCxnSpPr>
            <p:nvPr/>
          </p:nvCxnSpPr>
          <p:spPr>
            <a:xfrm flipH="1">
              <a:off x="714787" y="4344516"/>
              <a:ext cx="17458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円/楕円 191"/>
            <p:cNvSpPr/>
            <p:nvPr/>
          </p:nvSpPr>
          <p:spPr>
            <a:xfrm>
              <a:off x="579753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591412" y="417094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4" name="テキスト ボックス 193"/>
            <p:cNvSpPr txBox="1"/>
            <p:nvPr/>
          </p:nvSpPr>
          <p:spPr>
            <a:xfrm>
              <a:off x="527678" y="435438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1082336" y="429081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6" name="円/楕円 195"/>
            <p:cNvSpPr/>
            <p:nvPr/>
          </p:nvSpPr>
          <p:spPr>
            <a:xfrm>
              <a:off x="1885851" y="4035913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7" name="円/楕円 196"/>
            <p:cNvSpPr/>
            <p:nvPr/>
          </p:nvSpPr>
          <p:spPr>
            <a:xfrm>
              <a:off x="2104128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8" name="円/楕円 197"/>
            <p:cNvSpPr/>
            <p:nvPr/>
          </p:nvSpPr>
          <p:spPr>
            <a:xfrm>
              <a:off x="2953969" y="355815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9" name="円/楕円 198"/>
            <p:cNvSpPr/>
            <p:nvPr/>
          </p:nvSpPr>
          <p:spPr>
            <a:xfrm>
              <a:off x="2779638" y="406923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0" name="直線矢印コネクタ 199"/>
            <p:cNvCxnSpPr>
              <a:stCxn id="198" idx="3"/>
              <a:endCxn id="199" idx="0"/>
            </p:cNvCxnSpPr>
            <p:nvPr/>
          </p:nvCxnSpPr>
          <p:spPr>
            <a:xfrm flipH="1">
              <a:off x="2914672" y="3788669"/>
              <a:ext cx="78848" cy="2805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円/楕円 200"/>
            <p:cNvSpPr/>
            <p:nvPr/>
          </p:nvSpPr>
          <p:spPr>
            <a:xfrm>
              <a:off x="2551154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2" name="直線矢印コネクタ 201"/>
            <p:cNvCxnSpPr>
              <a:stCxn id="199" idx="3"/>
              <a:endCxn id="201" idx="0"/>
            </p:cNvCxnSpPr>
            <p:nvPr/>
          </p:nvCxnSpPr>
          <p:spPr>
            <a:xfrm flipH="1">
              <a:off x="2686188" y="4299749"/>
              <a:ext cx="133001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テキスト ボックス 210"/>
            <p:cNvSpPr txBox="1"/>
            <p:nvPr/>
          </p:nvSpPr>
          <p:spPr>
            <a:xfrm>
              <a:off x="2709688" y="362626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2" name="テキスト ボックス 211"/>
            <p:cNvSpPr txBox="1"/>
            <p:nvPr/>
          </p:nvSpPr>
          <p:spPr>
            <a:xfrm>
              <a:off x="3023168" y="421796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2512571" y="418428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2443142" y="438480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2" name="図形グループ 1"/>
          <p:cNvGrpSpPr/>
          <p:nvPr/>
        </p:nvGrpSpPr>
        <p:grpSpPr>
          <a:xfrm>
            <a:off x="1895709" y="1821818"/>
            <a:ext cx="556421" cy="330960"/>
            <a:chOff x="1813787" y="2967571"/>
            <a:chExt cx="556421" cy="330960"/>
          </a:xfrm>
        </p:grpSpPr>
        <p:sp>
          <p:nvSpPr>
            <p:cNvPr id="137" name="円/楕円 136"/>
            <p:cNvSpPr/>
            <p:nvPr/>
          </p:nvSpPr>
          <p:spPr>
            <a:xfrm>
              <a:off x="1813787" y="309377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2" name="直線矢印コネクタ 141"/>
            <p:cNvCxnSpPr>
              <a:stCxn id="136" idx="3"/>
              <a:endCxn id="137" idx="7"/>
            </p:cNvCxnSpPr>
            <p:nvPr/>
          </p:nvCxnSpPr>
          <p:spPr>
            <a:xfrm flipH="1">
              <a:off x="1988561" y="2967571"/>
              <a:ext cx="381647" cy="15618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204" name="曲線コネクタ 203"/>
          <p:cNvCxnSpPr>
            <a:stCxn id="192" idx="2"/>
            <a:endCxn id="136" idx="2"/>
          </p:cNvCxnSpPr>
          <p:nvPr/>
        </p:nvCxnSpPr>
        <p:spPr>
          <a:xfrm rot="10800000" flipH="1">
            <a:off x="661674" y="1749424"/>
            <a:ext cx="1760469" cy="2044106"/>
          </a:xfrm>
          <a:prstGeom prst="curvedConnector3">
            <a:avLst>
              <a:gd name="adj1" fmla="val -12985"/>
            </a:avLst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タイトル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LZ78 Factorization on GST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136" name="円/楕円 135"/>
          <p:cNvSpPr/>
          <p:nvPr/>
        </p:nvSpPr>
        <p:spPr>
          <a:xfrm>
            <a:off x="2422144" y="1647044"/>
            <a:ext cx="204760" cy="2047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600" dirty="0" smtClean="0">
                <a:latin typeface="Times New Roman"/>
                <a:cs typeface="Times New Roman"/>
              </a:rPr>
              <a:t>0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sp>
        <p:nvSpPr>
          <p:cNvPr id="312" name="角丸四角形 311"/>
          <p:cNvSpPr/>
          <p:nvPr/>
        </p:nvSpPr>
        <p:spPr>
          <a:xfrm>
            <a:off x="4342940" y="3568490"/>
            <a:ext cx="1301872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3" name="角丸四角形 312"/>
          <p:cNvSpPr/>
          <p:nvPr/>
        </p:nvSpPr>
        <p:spPr>
          <a:xfrm>
            <a:off x="4302244" y="3526156"/>
            <a:ext cx="2030891" cy="354045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14" name="図形グループ 313"/>
          <p:cNvGrpSpPr/>
          <p:nvPr/>
        </p:nvGrpSpPr>
        <p:grpSpPr>
          <a:xfrm>
            <a:off x="4342940" y="4124165"/>
            <a:ext cx="1304996" cy="385020"/>
            <a:chOff x="6325955" y="5232634"/>
            <a:chExt cx="1304996" cy="385020"/>
          </a:xfrm>
        </p:grpSpPr>
        <p:cxnSp>
          <p:nvCxnSpPr>
            <p:cNvPr id="315" name="直線コネクタ 314"/>
            <p:cNvCxnSpPr/>
            <p:nvPr/>
          </p:nvCxnSpPr>
          <p:spPr>
            <a:xfrm>
              <a:off x="6327220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/>
            <p:cNvCxnSpPr/>
            <p:nvPr/>
          </p:nvCxnSpPr>
          <p:spPr>
            <a:xfrm>
              <a:off x="7630951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316"/>
            <p:cNvCxnSpPr/>
            <p:nvPr/>
          </p:nvCxnSpPr>
          <p:spPr>
            <a:xfrm>
              <a:off x="6325955" y="5305456"/>
              <a:ext cx="13031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テキスト ボックス 317"/>
            <p:cNvSpPr txBox="1"/>
            <p:nvPr/>
          </p:nvSpPr>
          <p:spPr>
            <a:xfrm>
              <a:off x="6615129" y="5248322"/>
              <a:ext cx="7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err="1" smtClean="0">
                  <a:latin typeface="Times New Roman"/>
                  <a:cs typeface="Times New Roman"/>
                </a:rPr>
                <a:t>c</a:t>
              </a:r>
              <a:r>
                <a:rPr kumimoji="1" lang="en-US" altLang="ja-JP" i="1" baseline="-25000" dirty="0" err="1" smtClean="0">
                  <a:latin typeface="Times New Roman"/>
                  <a:cs typeface="Times New Roman"/>
                </a:rPr>
                <a:t>N</a:t>
              </a:r>
              <a:r>
                <a:rPr kumimoji="1" lang="en-US" altLang="ja-JP" baseline="-250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= 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319" name="フリーフォーム 318"/>
          <p:cNvSpPr/>
          <p:nvPr/>
        </p:nvSpPr>
        <p:spPr>
          <a:xfrm>
            <a:off x="4466073" y="1720374"/>
            <a:ext cx="2439501" cy="1795359"/>
          </a:xfrm>
          <a:custGeom>
            <a:avLst/>
            <a:gdLst>
              <a:gd name="connsiteX0" fmla="*/ 2540492 w 2540492"/>
              <a:gd name="connsiteY0" fmla="*/ 0 h 1845126"/>
              <a:gd name="connsiteX1" fmla="*/ 957288 w 2540492"/>
              <a:gd name="connsiteY1" fmla="*/ 193625 h 1845126"/>
              <a:gd name="connsiteX2" fmla="*/ 142906 w 2540492"/>
              <a:gd name="connsiteY2" fmla="*/ 615042 h 1845126"/>
              <a:gd name="connsiteX3" fmla="*/ 532 w 2540492"/>
              <a:gd name="connsiteY3" fmla="*/ 1845126 h 184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492" h="1845126">
                <a:moveTo>
                  <a:pt x="2540492" y="0"/>
                </a:moveTo>
                <a:cubicBezTo>
                  <a:pt x="1948689" y="45559"/>
                  <a:pt x="1356886" y="91118"/>
                  <a:pt x="957288" y="193625"/>
                </a:cubicBezTo>
                <a:cubicBezTo>
                  <a:pt x="557690" y="296132"/>
                  <a:pt x="302365" y="339792"/>
                  <a:pt x="142906" y="615042"/>
                </a:cubicBezTo>
                <a:cubicBezTo>
                  <a:pt x="-16553" y="890292"/>
                  <a:pt x="532" y="1845126"/>
                  <a:pt x="532" y="1845126"/>
                </a:cubicBezTo>
              </a:path>
            </a:pathLst>
          </a:custGeom>
          <a:ln w="76200" cmpd="sng">
            <a:solidFill>
              <a:srgbClr val="0000FF">
                <a:alpha val="50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0" name="角丸四角形 319"/>
          <p:cNvSpPr/>
          <p:nvPr/>
        </p:nvSpPr>
        <p:spPr>
          <a:xfrm>
            <a:off x="1692700" y="4466250"/>
            <a:ext cx="756634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1" name="角丸四角形 320"/>
          <p:cNvSpPr/>
          <p:nvPr/>
        </p:nvSpPr>
        <p:spPr>
          <a:xfrm>
            <a:off x="1681039" y="4423916"/>
            <a:ext cx="1145787" cy="354045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2" name="上矢印 321"/>
          <p:cNvSpPr/>
          <p:nvPr/>
        </p:nvSpPr>
        <p:spPr>
          <a:xfrm>
            <a:off x="4257502" y="4121919"/>
            <a:ext cx="392511" cy="36963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b"/>
          <a:lstStyle/>
          <a:p>
            <a:pPr algn="ctr"/>
            <a:r>
              <a:rPr kumimoji="1" lang="en-US" altLang="ja-JP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endParaRPr kumimoji="1" lang="ja-JP" altLang="en-US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cxnSp>
        <p:nvCxnSpPr>
          <p:cNvPr id="206" name="直線コネクタ 205"/>
          <p:cNvCxnSpPr/>
          <p:nvPr/>
        </p:nvCxnSpPr>
        <p:spPr>
          <a:xfrm>
            <a:off x="4640001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曲線コネクタ 14"/>
          <p:cNvCxnSpPr>
            <a:stCxn id="192" idx="4"/>
            <a:endCxn id="337" idx="0"/>
          </p:cNvCxnSpPr>
          <p:nvPr/>
        </p:nvCxnSpPr>
        <p:spPr>
          <a:xfrm rot="16200000" flipH="1">
            <a:off x="1161568" y="3563704"/>
            <a:ext cx="231379" cy="961097"/>
          </a:xfrm>
          <a:prstGeom prst="curvedConnector3">
            <a:avLst/>
          </a:prstGeom>
          <a:ln w="38100" cmpd="sng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フリーフォーム 202"/>
          <p:cNvSpPr/>
          <p:nvPr/>
        </p:nvSpPr>
        <p:spPr>
          <a:xfrm>
            <a:off x="5346340" y="1646683"/>
            <a:ext cx="1595835" cy="1873599"/>
          </a:xfrm>
          <a:custGeom>
            <a:avLst/>
            <a:gdLst>
              <a:gd name="connsiteX0" fmla="*/ 2260239 w 2260239"/>
              <a:gd name="connsiteY0" fmla="*/ 0 h 1884989"/>
              <a:gd name="connsiteX1" fmla="*/ 705510 w 2260239"/>
              <a:gd name="connsiteY1" fmla="*/ 313215 h 1884989"/>
              <a:gd name="connsiteX2" fmla="*/ 5028 w 2260239"/>
              <a:gd name="connsiteY2" fmla="*/ 666295 h 1884989"/>
              <a:gd name="connsiteX3" fmla="*/ 380896 w 2260239"/>
              <a:gd name="connsiteY3" fmla="*/ 990900 h 1884989"/>
              <a:gd name="connsiteX4" fmla="*/ 187267 w 2260239"/>
              <a:gd name="connsiteY4" fmla="*/ 1343980 h 1884989"/>
              <a:gd name="connsiteX5" fmla="*/ 153097 w 2260239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55997 w 2107142"/>
              <a:gd name="connsiteY2" fmla="*/ 694769 h 1884989"/>
              <a:gd name="connsiteX3" fmla="*/ 227799 w 2107142"/>
              <a:gd name="connsiteY3" fmla="*/ 990900 h 1884989"/>
              <a:gd name="connsiteX4" fmla="*/ 34170 w 2107142"/>
              <a:gd name="connsiteY4" fmla="*/ 1343980 h 1884989"/>
              <a:gd name="connsiteX5" fmla="*/ 0 w 2107142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55997 w 2107142"/>
              <a:gd name="connsiteY2" fmla="*/ 694769 h 1884989"/>
              <a:gd name="connsiteX3" fmla="*/ 227799 w 2107142"/>
              <a:gd name="connsiteY3" fmla="*/ 990900 h 1884989"/>
              <a:gd name="connsiteX4" fmla="*/ 34170 w 2107142"/>
              <a:gd name="connsiteY4" fmla="*/ 1343980 h 1884989"/>
              <a:gd name="connsiteX5" fmla="*/ 0 w 2107142"/>
              <a:gd name="connsiteY5" fmla="*/ 1884989 h 1884989"/>
              <a:gd name="connsiteX0" fmla="*/ 2123295 w 2123295"/>
              <a:gd name="connsiteY0" fmla="*/ 0 h 1884989"/>
              <a:gd name="connsiteX1" fmla="*/ 568566 w 2123295"/>
              <a:gd name="connsiteY1" fmla="*/ 313215 h 1884989"/>
              <a:gd name="connsiteX2" fmla="*/ 1572150 w 2123295"/>
              <a:gd name="connsiteY2" fmla="*/ 694769 h 1884989"/>
              <a:gd name="connsiteX3" fmla="*/ 243952 w 2123295"/>
              <a:gd name="connsiteY3" fmla="*/ 990900 h 1884989"/>
              <a:gd name="connsiteX4" fmla="*/ 15781 w 2123295"/>
              <a:gd name="connsiteY4" fmla="*/ 1349675 h 1884989"/>
              <a:gd name="connsiteX5" fmla="*/ 16153 w 2123295"/>
              <a:gd name="connsiteY5" fmla="*/ 1884989 h 1884989"/>
              <a:gd name="connsiteX0" fmla="*/ 2110663 w 2110663"/>
              <a:gd name="connsiteY0" fmla="*/ 0 h 1884989"/>
              <a:gd name="connsiteX1" fmla="*/ 555934 w 2110663"/>
              <a:gd name="connsiteY1" fmla="*/ 313215 h 1884989"/>
              <a:gd name="connsiteX2" fmla="*/ 1559518 w 2110663"/>
              <a:gd name="connsiteY2" fmla="*/ 694769 h 1884989"/>
              <a:gd name="connsiteX3" fmla="*/ 231320 w 2110663"/>
              <a:gd name="connsiteY3" fmla="*/ 990900 h 1884989"/>
              <a:gd name="connsiteX4" fmla="*/ 3149 w 2110663"/>
              <a:gd name="connsiteY4" fmla="*/ 1349675 h 1884989"/>
              <a:gd name="connsiteX5" fmla="*/ 3521 w 2110663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1568329 w 2119474"/>
              <a:gd name="connsiteY2" fmla="*/ 694769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1568329 w 2119474"/>
              <a:gd name="connsiteY2" fmla="*/ 694769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860220 w 2119474"/>
              <a:gd name="connsiteY2" fmla="*/ 700464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860220 w 2119474"/>
              <a:gd name="connsiteY2" fmla="*/ 700464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898 w 2119898"/>
              <a:gd name="connsiteY0" fmla="*/ 0 h 1884989"/>
              <a:gd name="connsiteX1" fmla="*/ 565169 w 2119898"/>
              <a:gd name="connsiteY1" fmla="*/ 313215 h 1884989"/>
              <a:gd name="connsiteX2" fmla="*/ 860644 w 2119898"/>
              <a:gd name="connsiteY2" fmla="*/ 700464 h 1884989"/>
              <a:gd name="connsiteX3" fmla="*/ 194500 w 2119898"/>
              <a:gd name="connsiteY3" fmla="*/ 968121 h 1884989"/>
              <a:gd name="connsiteX4" fmla="*/ 12384 w 2119898"/>
              <a:gd name="connsiteY4" fmla="*/ 1349675 h 1884989"/>
              <a:gd name="connsiteX5" fmla="*/ 12756 w 2119898"/>
              <a:gd name="connsiteY5" fmla="*/ 1884989 h 1884989"/>
              <a:gd name="connsiteX0" fmla="*/ 2109858 w 2109858"/>
              <a:gd name="connsiteY0" fmla="*/ 0 h 1884989"/>
              <a:gd name="connsiteX1" fmla="*/ 555129 w 2109858"/>
              <a:gd name="connsiteY1" fmla="*/ 313215 h 1884989"/>
              <a:gd name="connsiteX2" fmla="*/ 850604 w 2109858"/>
              <a:gd name="connsiteY2" fmla="*/ 700464 h 1884989"/>
              <a:gd name="connsiteX3" fmla="*/ 184460 w 2109858"/>
              <a:gd name="connsiteY3" fmla="*/ 968121 h 1884989"/>
              <a:gd name="connsiteX4" fmla="*/ 2344 w 2109858"/>
              <a:gd name="connsiteY4" fmla="*/ 1349675 h 1884989"/>
              <a:gd name="connsiteX5" fmla="*/ 2716 w 2109858"/>
              <a:gd name="connsiteY5" fmla="*/ 1884989 h 1884989"/>
              <a:gd name="connsiteX0" fmla="*/ 2124996 w 2124996"/>
              <a:gd name="connsiteY0" fmla="*/ 0 h 1884989"/>
              <a:gd name="connsiteX1" fmla="*/ 570267 w 2124996"/>
              <a:gd name="connsiteY1" fmla="*/ 313215 h 1884989"/>
              <a:gd name="connsiteX2" fmla="*/ 865742 w 2124996"/>
              <a:gd name="connsiteY2" fmla="*/ 700464 h 1884989"/>
              <a:gd name="connsiteX3" fmla="*/ 199598 w 2124996"/>
              <a:gd name="connsiteY3" fmla="*/ 968121 h 1884989"/>
              <a:gd name="connsiteX4" fmla="*/ 17482 w 2124996"/>
              <a:gd name="connsiteY4" fmla="*/ 1349675 h 1884989"/>
              <a:gd name="connsiteX5" fmla="*/ 17854 w 2124996"/>
              <a:gd name="connsiteY5" fmla="*/ 1884989 h 1884989"/>
              <a:gd name="connsiteX0" fmla="*/ 2293915 w 2293915"/>
              <a:gd name="connsiteY0" fmla="*/ 0 h 1884989"/>
              <a:gd name="connsiteX1" fmla="*/ 25322 w 2293915"/>
              <a:gd name="connsiteY1" fmla="*/ 358774 h 1884989"/>
              <a:gd name="connsiteX2" fmla="*/ 1034661 w 2293915"/>
              <a:gd name="connsiteY2" fmla="*/ 700464 h 1884989"/>
              <a:gd name="connsiteX3" fmla="*/ 368517 w 2293915"/>
              <a:gd name="connsiteY3" fmla="*/ 968121 h 1884989"/>
              <a:gd name="connsiteX4" fmla="*/ 186401 w 2293915"/>
              <a:gd name="connsiteY4" fmla="*/ 1349675 h 1884989"/>
              <a:gd name="connsiteX5" fmla="*/ 186773 w 2293915"/>
              <a:gd name="connsiteY5" fmla="*/ 1884989 h 1884989"/>
              <a:gd name="connsiteX0" fmla="*/ 2268598 w 2268598"/>
              <a:gd name="connsiteY0" fmla="*/ 0 h 1884989"/>
              <a:gd name="connsiteX1" fmla="*/ 5 w 2268598"/>
              <a:gd name="connsiteY1" fmla="*/ 358774 h 1884989"/>
              <a:gd name="connsiteX2" fmla="*/ 1009344 w 2268598"/>
              <a:gd name="connsiteY2" fmla="*/ 700464 h 1884989"/>
              <a:gd name="connsiteX3" fmla="*/ 343200 w 2268598"/>
              <a:gd name="connsiteY3" fmla="*/ 968121 h 1884989"/>
              <a:gd name="connsiteX4" fmla="*/ 161084 w 2268598"/>
              <a:gd name="connsiteY4" fmla="*/ 1349675 h 1884989"/>
              <a:gd name="connsiteX5" fmla="*/ 161456 w 2268598"/>
              <a:gd name="connsiteY5" fmla="*/ 1884989 h 1884989"/>
              <a:gd name="connsiteX0" fmla="*/ 1613180 w 1613181"/>
              <a:gd name="connsiteY0" fmla="*/ 0 h 1873599"/>
              <a:gd name="connsiteX1" fmla="*/ 6639 w 1613181"/>
              <a:gd name="connsiteY1" fmla="*/ 347384 h 1873599"/>
              <a:gd name="connsiteX2" fmla="*/ 1015978 w 1613181"/>
              <a:gd name="connsiteY2" fmla="*/ 689074 h 1873599"/>
              <a:gd name="connsiteX3" fmla="*/ 349834 w 1613181"/>
              <a:gd name="connsiteY3" fmla="*/ 956731 h 1873599"/>
              <a:gd name="connsiteX4" fmla="*/ 167718 w 1613181"/>
              <a:gd name="connsiteY4" fmla="*/ 1338285 h 1873599"/>
              <a:gd name="connsiteX5" fmla="*/ 168090 w 1613181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67718 w 1613180"/>
              <a:gd name="connsiteY4" fmla="*/ 1338285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67718 w 1613180"/>
              <a:gd name="connsiteY4" fmla="*/ 1338285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67718 w 1613180"/>
              <a:gd name="connsiteY4" fmla="*/ 1338285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73475 w 1613180"/>
              <a:gd name="connsiteY4" fmla="*/ 1332591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73475 w 1613180"/>
              <a:gd name="connsiteY4" fmla="*/ 1332591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73475 w 1613180"/>
              <a:gd name="connsiteY4" fmla="*/ 1332591 h 1873599"/>
              <a:gd name="connsiteX5" fmla="*/ 168090 w 1613180"/>
              <a:gd name="connsiteY5" fmla="*/ 1873599 h 1873599"/>
              <a:gd name="connsiteX0" fmla="*/ 1613208 w 1613208"/>
              <a:gd name="connsiteY0" fmla="*/ 0 h 1873599"/>
              <a:gd name="connsiteX1" fmla="*/ 6667 w 1613208"/>
              <a:gd name="connsiteY1" fmla="*/ 347384 h 1873599"/>
              <a:gd name="connsiteX2" fmla="*/ 1016006 w 1613208"/>
              <a:gd name="connsiteY2" fmla="*/ 689074 h 1873599"/>
              <a:gd name="connsiteX3" fmla="*/ 378648 w 1613208"/>
              <a:gd name="connsiteY3" fmla="*/ 1013679 h 1873599"/>
              <a:gd name="connsiteX4" fmla="*/ 173503 w 1613208"/>
              <a:gd name="connsiteY4" fmla="*/ 1332591 h 1873599"/>
              <a:gd name="connsiteX5" fmla="*/ 168118 w 1613208"/>
              <a:gd name="connsiteY5" fmla="*/ 1873599 h 187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3208" h="1873599">
                <a:moveTo>
                  <a:pt x="1613208" y="0"/>
                </a:moveTo>
                <a:cubicBezTo>
                  <a:pt x="983478" y="83999"/>
                  <a:pt x="106201" y="232538"/>
                  <a:pt x="6667" y="347384"/>
                </a:cubicBezTo>
                <a:cubicBezTo>
                  <a:pt x="-92867" y="462230"/>
                  <a:pt x="954009" y="578025"/>
                  <a:pt x="1016006" y="689074"/>
                </a:cubicBezTo>
                <a:cubicBezTo>
                  <a:pt x="1078003" y="800123"/>
                  <a:pt x="519065" y="906426"/>
                  <a:pt x="378648" y="1013679"/>
                </a:cubicBezTo>
                <a:cubicBezTo>
                  <a:pt x="238231" y="1120932"/>
                  <a:pt x="208591" y="1189271"/>
                  <a:pt x="173503" y="1332591"/>
                </a:cubicBezTo>
                <a:cubicBezTo>
                  <a:pt x="138415" y="1475911"/>
                  <a:pt x="161350" y="1698009"/>
                  <a:pt x="168118" y="1873599"/>
                </a:cubicBezTo>
              </a:path>
            </a:pathLst>
          </a:custGeom>
          <a:ln w="76200">
            <a:solidFill>
              <a:srgbClr val="0000FF">
                <a:alpha val="50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09600" y="5103542"/>
            <a:ext cx="3517429" cy="48345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O(log </a:t>
            </a:r>
            <a:r>
              <a:rPr kumimoji="1" lang="en-US" altLang="ja-JP" i="1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) time w/ random access</a:t>
            </a:r>
            <a:b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on SLP [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Bille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et al. 2011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09600" y="5634732"/>
            <a:ext cx="3526794" cy="229183"/>
          </a:xfrm>
          <a:prstGeom prst="round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7" name="角丸四角形 206"/>
          <p:cNvSpPr/>
          <p:nvPr/>
        </p:nvSpPr>
        <p:spPr>
          <a:xfrm>
            <a:off x="609600" y="5911654"/>
            <a:ext cx="3526794" cy="22918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cxnSp>
        <p:nvCxnSpPr>
          <p:cNvPr id="10" name="直線矢印コネクタ 9"/>
          <p:cNvCxnSpPr>
            <a:stCxn id="4" idx="3"/>
            <a:endCxn id="448" idx="1"/>
          </p:cNvCxnSpPr>
          <p:nvPr/>
        </p:nvCxnSpPr>
        <p:spPr>
          <a:xfrm flipV="1">
            <a:off x="4127029" y="4772514"/>
            <a:ext cx="163572" cy="572754"/>
          </a:xfrm>
          <a:prstGeom prst="straightConnector1">
            <a:avLst/>
          </a:prstGeom>
          <a:ln w="38100" cmpd="sng"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>
            <a:stCxn id="5" idx="3"/>
            <a:endCxn id="445" idx="1"/>
          </p:cNvCxnSpPr>
          <p:nvPr/>
        </p:nvCxnSpPr>
        <p:spPr>
          <a:xfrm flipV="1">
            <a:off x="4136394" y="5244727"/>
            <a:ext cx="154207" cy="504597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>
            <a:stCxn id="207" idx="3"/>
            <a:endCxn id="446" idx="1"/>
          </p:cNvCxnSpPr>
          <p:nvPr/>
        </p:nvCxnSpPr>
        <p:spPr>
          <a:xfrm flipV="1">
            <a:off x="4136394" y="5620777"/>
            <a:ext cx="154207" cy="40546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96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2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animBg="1"/>
      <p:bldP spid="313" grpId="0" animBg="1"/>
      <p:bldP spid="319" grpId="0" animBg="1"/>
      <p:bldP spid="320" grpId="0" animBg="1"/>
      <p:bldP spid="321" grpId="0" animBg="1"/>
      <p:bldP spid="20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図形グループ 207"/>
          <p:cNvGrpSpPr/>
          <p:nvPr/>
        </p:nvGrpSpPr>
        <p:grpSpPr>
          <a:xfrm>
            <a:off x="614999" y="4079149"/>
            <a:ext cx="3522119" cy="975143"/>
            <a:chOff x="528817" y="4180749"/>
            <a:chExt cx="3522119" cy="975143"/>
          </a:xfrm>
        </p:grpSpPr>
        <p:sp>
          <p:nvSpPr>
            <p:cNvPr id="209" name="角丸四角形 208"/>
            <p:cNvSpPr/>
            <p:nvPr/>
          </p:nvSpPr>
          <p:spPr>
            <a:xfrm>
              <a:off x="528817" y="4180749"/>
              <a:ext cx="3512755" cy="975143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t"/>
            <a:lstStyle/>
            <a:p>
              <a:pPr algn="ctr"/>
              <a:endParaRPr lang="en-US" altLang="ja-JP" spc="-300" dirty="0" smtClean="0">
                <a:latin typeface="Courier New"/>
                <a:cs typeface="Courier New"/>
              </a:endParaRPr>
            </a:p>
            <a:p>
              <a:pPr algn="ctr"/>
              <a:r>
                <a:rPr lang="en-US" altLang="ja-JP" spc="-300" dirty="0" smtClean="0">
                  <a:latin typeface="Courier New"/>
                  <a:cs typeface="Courier New"/>
                </a:rPr>
                <a:t>a a b a b a a b a a b b a b a a b</a:t>
              </a:r>
            </a:p>
          </p:txBody>
        </p:sp>
        <p:sp>
          <p:nvSpPr>
            <p:cNvPr id="210" name="正方形/長方形 209"/>
            <p:cNvSpPr/>
            <p:nvPr/>
          </p:nvSpPr>
          <p:spPr>
            <a:xfrm>
              <a:off x="783598" y="4767664"/>
              <a:ext cx="31503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5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(4)      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ja-JP" altLang="en-US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6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(4)    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   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　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7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)</a:t>
              </a:r>
              <a:endParaRPr lang="ja-JP" altLang="en-US" dirty="0"/>
            </a:p>
          </p:txBody>
        </p:sp>
        <p:sp>
          <p:nvSpPr>
            <p:cNvPr id="217" name="テキスト ボックス 216"/>
            <p:cNvSpPr txBox="1"/>
            <p:nvPr/>
          </p:nvSpPr>
          <p:spPr>
            <a:xfrm>
              <a:off x="534365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751403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32" name="テキスト ボックス 231"/>
            <p:cNvSpPr txBox="1"/>
            <p:nvPr/>
          </p:nvSpPr>
          <p:spPr>
            <a:xfrm>
              <a:off x="947902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35" name="テキスト ボックス 234"/>
            <p:cNvSpPr txBox="1"/>
            <p:nvPr/>
          </p:nvSpPr>
          <p:spPr>
            <a:xfrm>
              <a:off x="114440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36" name="テキスト ボックス 235"/>
            <p:cNvSpPr txBox="1"/>
            <p:nvPr/>
          </p:nvSpPr>
          <p:spPr>
            <a:xfrm>
              <a:off x="1340898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240" name="テキスト ボックス 239"/>
            <p:cNvSpPr txBox="1"/>
            <p:nvPr/>
          </p:nvSpPr>
          <p:spPr>
            <a:xfrm>
              <a:off x="1518449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20" name="テキスト ボックス 319"/>
            <p:cNvSpPr txBox="1"/>
            <p:nvPr/>
          </p:nvSpPr>
          <p:spPr>
            <a:xfrm>
              <a:off x="1714569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>
                  <a:latin typeface="Courier New"/>
                  <a:cs typeface="Courier New"/>
                </a:rPr>
                <a:t>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22" name="テキスト ボックス 321"/>
            <p:cNvSpPr txBox="1"/>
            <p:nvPr/>
          </p:nvSpPr>
          <p:spPr>
            <a:xfrm>
              <a:off x="1920150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25" name="テキスト ボックス 324"/>
            <p:cNvSpPr txBox="1"/>
            <p:nvPr/>
          </p:nvSpPr>
          <p:spPr>
            <a:xfrm>
              <a:off x="211573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26" name="テキスト ボックス 325"/>
            <p:cNvSpPr txBox="1"/>
            <p:nvPr/>
          </p:nvSpPr>
          <p:spPr>
            <a:xfrm>
              <a:off x="22663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27" name="テキスト ボックス 326"/>
            <p:cNvSpPr txBox="1"/>
            <p:nvPr/>
          </p:nvSpPr>
          <p:spPr>
            <a:xfrm>
              <a:off x="2472185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0" name="テキスト ボックス 329"/>
            <p:cNvSpPr txBox="1"/>
            <p:nvPr/>
          </p:nvSpPr>
          <p:spPr>
            <a:xfrm>
              <a:off x="2672993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1" name="テキスト ボックス 330"/>
            <p:cNvSpPr txBox="1"/>
            <p:nvPr/>
          </p:nvSpPr>
          <p:spPr>
            <a:xfrm>
              <a:off x="28706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2" name="テキスト ボックス 331"/>
            <p:cNvSpPr txBox="1"/>
            <p:nvPr/>
          </p:nvSpPr>
          <p:spPr>
            <a:xfrm>
              <a:off x="3068231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326585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3463469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338" name="テキスト ボックス 337"/>
            <p:cNvSpPr txBox="1"/>
            <p:nvPr/>
          </p:nvSpPr>
          <p:spPr>
            <a:xfrm>
              <a:off x="367391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cxnSp>
          <p:nvCxnSpPr>
            <p:cNvPr id="339" name="直線コネクタ 338"/>
            <p:cNvCxnSpPr/>
            <p:nvPr/>
          </p:nvCxnSpPr>
          <p:spPr>
            <a:xfrm>
              <a:off x="1583397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線コネクタ 339"/>
            <p:cNvCxnSpPr/>
            <p:nvPr/>
          </p:nvCxnSpPr>
          <p:spPr>
            <a:xfrm>
              <a:off x="2768390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直線コネクタ 5"/>
          <p:cNvCxnSpPr/>
          <p:nvPr/>
        </p:nvCxnSpPr>
        <p:spPr>
          <a:xfrm>
            <a:off x="5336591" y="1719371"/>
            <a:ext cx="0" cy="2419479"/>
          </a:xfrm>
          <a:prstGeom prst="line">
            <a:avLst/>
          </a:prstGeom>
          <a:ln>
            <a:solidFill>
              <a:srgbClr val="B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5" name="図形グループ 134"/>
          <p:cNvGrpSpPr/>
          <p:nvPr/>
        </p:nvGrpSpPr>
        <p:grpSpPr>
          <a:xfrm>
            <a:off x="615981" y="1543819"/>
            <a:ext cx="3405132" cy="2386713"/>
            <a:chOff x="527678" y="2687604"/>
            <a:chExt cx="3405132" cy="2386713"/>
          </a:xfrm>
        </p:grpSpPr>
        <p:cxnSp>
          <p:nvCxnSpPr>
            <p:cNvPr id="151" name="直線矢印コネクタ 150"/>
            <p:cNvCxnSpPr>
              <a:stCxn id="155" idx="3"/>
              <a:endCxn id="184" idx="7"/>
            </p:cNvCxnSpPr>
            <p:nvPr/>
          </p:nvCxnSpPr>
          <p:spPr>
            <a:xfrm flipH="1">
              <a:off x="2007946" y="2993234"/>
              <a:ext cx="334524" cy="1050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円/楕円 154"/>
            <p:cNvSpPr/>
            <p:nvPr/>
          </p:nvSpPr>
          <p:spPr>
            <a:xfrm>
              <a:off x="2302919" y="2762717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56" name="直線矢印コネクタ 155"/>
            <p:cNvCxnSpPr>
              <a:stCxn id="180" idx="4"/>
              <a:endCxn id="196" idx="0"/>
            </p:cNvCxnSpPr>
            <p:nvPr/>
          </p:nvCxnSpPr>
          <p:spPr>
            <a:xfrm flipH="1">
              <a:off x="2020885" y="3837283"/>
              <a:ext cx="203904" cy="1986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テキスト ボックス 156"/>
            <p:cNvSpPr txBox="1"/>
            <p:nvPr/>
          </p:nvSpPr>
          <p:spPr>
            <a:xfrm>
              <a:off x="2003767" y="26876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1510202" y="304092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240545" y="325127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872194" y="367610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027156" y="309537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2095880" y="373175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2147103" y="421796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3321084" y="391632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5" name="直線矢印コネクタ 164"/>
            <p:cNvCxnSpPr>
              <a:stCxn id="155" idx="5"/>
              <a:endCxn id="182" idx="1"/>
            </p:cNvCxnSpPr>
            <p:nvPr/>
          </p:nvCxnSpPr>
          <p:spPr>
            <a:xfrm>
              <a:off x="2533436" y="2993234"/>
              <a:ext cx="381236" cy="11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テキスト ボックス 165"/>
            <p:cNvSpPr txBox="1"/>
            <p:nvPr/>
          </p:nvSpPr>
          <p:spPr>
            <a:xfrm>
              <a:off x="2575163" y="2688534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3061351" y="322731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8" name="直線矢印コネクタ 167"/>
            <p:cNvCxnSpPr>
              <a:stCxn id="196" idx="5"/>
              <a:endCxn id="197" idx="0"/>
            </p:cNvCxnSpPr>
            <p:nvPr/>
          </p:nvCxnSpPr>
          <p:spPr>
            <a:xfrm>
              <a:off x="2116368" y="4266430"/>
              <a:ext cx="12279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矢印コネクタ 168"/>
            <p:cNvCxnSpPr>
              <a:stCxn id="196" idx="3"/>
              <a:endCxn id="176" idx="0"/>
            </p:cNvCxnSpPr>
            <p:nvPr/>
          </p:nvCxnSpPr>
          <p:spPr>
            <a:xfrm flipH="1">
              <a:off x="1700488" y="4266430"/>
              <a:ext cx="22491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テキスト ボックス 169"/>
            <p:cNvSpPr txBox="1"/>
            <p:nvPr/>
          </p:nvSpPr>
          <p:spPr>
            <a:xfrm>
              <a:off x="1617969" y="41271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71" name="直線矢印コネクタ 170"/>
            <p:cNvCxnSpPr>
              <a:stCxn id="199" idx="5"/>
              <a:endCxn id="174" idx="0"/>
            </p:cNvCxnSpPr>
            <p:nvPr/>
          </p:nvCxnSpPr>
          <p:spPr>
            <a:xfrm>
              <a:off x="3010155" y="4299749"/>
              <a:ext cx="231827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矢印コネクタ 171"/>
            <p:cNvCxnSpPr>
              <a:stCxn id="198" idx="5"/>
              <a:endCxn id="173" idx="1"/>
            </p:cNvCxnSpPr>
            <p:nvPr/>
          </p:nvCxnSpPr>
          <p:spPr>
            <a:xfrm>
              <a:off x="3184486" y="3788669"/>
              <a:ext cx="517807" cy="10551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円/楕円 172"/>
            <p:cNvSpPr/>
            <p:nvPr/>
          </p:nvSpPr>
          <p:spPr>
            <a:xfrm>
              <a:off x="3662742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2998180" y="4804249"/>
              <a:ext cx="487603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8,14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1540401" y="4352968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1473805" y="4804249"/>
              <a:ext cx="45336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7,13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1193329" y="3653856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9,15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78" name="直線矢印コネクタ 177"/>
            <p:cNvCxnSpPr>
              <a:stCxn id="184" idx="3"/>
              <a:endCxn id="177" idx="0"/>
            </p:cNvCxnSpPr>
            <p:nvPr/>
          </p:nvCxnSpPr>
          <p:spPr>
            <a:xfrm flipH="1">
              <a:off x="1328363" y="3289241"/>
              <a:ext cx="488617" cy="3646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矢印コネクタ 178"/>
            <p:cNvCxnSpPr>
              <a:stCxn id="177" idx="3"/>
              <a:endCxn id="185" idx="0"/>
            </p:cNvCxnSpPr>
            <p:nvPr/>
          </p:nvCxnSpPr>
          <p:spPr>
            <a:xfrm flipH="1">
              <a:off x="984855" y="3884373"/>
              <a:ext cx="248025" cy="2296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円/楕円 179"/>
            <p:cNvSpPr/>
            <p:nvPr/>
          </p:nvSpPr>
          <p:spPr>
            <a:xfrm>
              <a:off x="1949684" y="3567215"/>
              <a:ext cx="550210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4,10,16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1" name="直線矢印コネクタ 180"/>
            <p:cNvCxnSpPr>
              <a:stCxn id="184" idx="5"/>
              <a:endCxn id="180" idx="0"/>
            </p:cNvCxnSpPr>
            <p:nvPr/>
          </p:nvCxnSpPr>
          <p:spPr>
            <a:xfrm>
              <a:off x="2007946" y="3289241"/>
              <a:ext cx="216843" cy="2779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円/楕円 181"/>
            <p:cNvSpPr/>
            <p:nvPr/>
          </p:nvSpPr>
          <p:spPr>
            <a:xfrm>
              <a:off x="2842561" y="3067057"/>
              <a:ext cx="49240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5,11,17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3" name="直線矢印コネクタ 182"/>
            <p:cNvCxnSpPr>
              <a:stCxn id="182" idx="4"/>
              <a:endCxn id="198" idx="0"/>
            </p:cNvCxnSpPr>
            <p:nvPr/>
          </p:nvCxnSpPr>
          <p:spPr>
            <a:xfrm>
              <a:off x="3088764" y="3337125"/>
              <a:ext cx="239" cy="22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円/楕円 183"/>
            <p:cNvSpPr/>
            <p:nvPr/>
          </p:nvSpPr>
          <p:spPr>
            <a:xfrm>
              <a:off x="1777429" y="305872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85" name="円/楕円 184"/>
            <p:cNvSpPr/>
            <p:nvPr/>
          </p:nvSpPr>
          <p:spPr>
            <a:xfrm>
              <a:off x="849821" y="411399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6" name="直線矢印コネクタ 185"/>
            <p:cNvCxnSpPr>
              <a:stCxn id="185" idx="5"/>
              <a:endCxn id="187" idx="0"/>
            </p:cNvCxnSpPr>
            <p:nvPr/>
          </p:nvCxnSpPr>
          <p:spPr>
            <a:xfrm>
              <a:off x="1080338" y="4344516"/>
              <a:ext cx="8147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円/楕円 186"/>
            <p:cNvSpPr/>
            <p:nvPr/>
          </p:nvSpPr>
          <p:spPr>
            <a:xfrm>
              <a:off x="1026779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8" name="直線矢印コネクタ 187"/>
            <p:cNvCxnSpPr>
              <a:stCxn id="185" idx="3"/>
              <a:endCxn id="192" idx="0"/>
            </p:cNvCxnSpPr>
            <p:nvPr/>
          </p:nvCxnSpPr>
          <p:spPr>
            <a:xfrm flipH="1">
              <a:off x="714787" y="4344516"/>
              <a:ext cx="17458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円/楕円 191"/>
            <p:cNvSpPr/>
            <p:nvPr/>
          </p:nvSpPr>
          <p:spPr>
            <a:xfrm>
              <a:off x="579753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591412" y="417094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4" name="テキスト ボックス 193"/>
            <p:cNvSpPr txBox="1"/>
            <p:nvPr/>
          </p:nvSpPr>
          <p:spPr>
            <a:xfrm>
              <a:off x="527678" y="435438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1082336" y="429081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6" name="円/楕円 195"/>
            <p:cNvSpPr/>
            <p:nvPr/>
          </p:nvSpPr>
          <p:spPr>
            <a:xfrm>
              <a:off x="1885851" y="4035913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7" name="円/楕円 196"/>
            <p:cNvSpPr/>
            <p:nvPr/>
          </p:nvSpPr>
          <p:spPr>
            <a:xfrm>
              <a:off x="2104128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8" name="円/楕円 197"/>
            <p:cNvSpPr/>
            <p:nvPr/>
          </p:nvSpPr>
          <p:spPr>
            <a:xfrm>
              <a:off x="2953969" y="355815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9" name="円/楕円 198"/>
            <p:cNvSpPr/>
            <p:nvPr/>
          </p:nvSpPr>
          <p:spPr>
            <a:xfrm>
              <a:off x="2779638" y="406923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0" name="直線矢印コネクタ 199"/>
            <p:cNvCxnSpPr>
              <a:stCxn id="198" idx="3"/>
              <a:endCxn id="199" idx="0"/>
            </p:cNvCxnSpPr>
            <p:nvPr/>
          </p:nvCxnSpPr>
          <p:spPr>
            <a:xfrm flipH="1">
              <a:off x="2914672" y="3788669"/>
              <a:ext cx="78848" cy="2805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円/楕円 200"/>
            <p:cNvSpPr/>
            <p:nvPr/>
          </p:nvSpPr>
          <p:spPr>
            <a:xfrm>
              <a:off x="2551154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2" name="直線矢印コネクタ 201"/>
            <p:cNvCxnSpPr>
              <a:stCxn id="199" idx="3"/>
              <a:endCxn id="201" idx="0"/>
            </p:cNvCxnSpPr>
            <p:nvPr/>
          </p:nvCxnSpPr>
          <p:spPr>
            <a:xfrm flipH="1">
              <a:off x="2686188" y="4299749"/>
              <a:ext cx="133001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テキスト ボックス 210"/>
            <p:cNvSpPr txBox="1"/>
            <p:nvPr/>
          </p:nvSpPr>
          <p:spPr>
            <a:xfrm>
              <a:off x="2709688" y="362626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2" name="テキスト ボックス 211"/>
            <p:cNvSpPr txBox="1"/>
            <p:nvPr/>
          </p:nvSpPr>
          <p:spPr>
            <a:xfrm>
              <a:off x="3023168" y="421796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2512571" y="418428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2443142" y="438480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2" name="図形グループ 1"/>
          <p:cNvGrpSpPr/>
          <p:nvPr/>
        </p:nvGrpSpPr>
        <p:grpSpPr>
          <a:xfrm>
            <a:off x="1902090" y="1823786"/>
            <a:ext cx="556421" cy="330960"/>
            <a:chOff x="1813787" y="2967571"/>
            <a:chExt cx="556421" cy="330960"/>
          </a:xfrm>
        </p:grpSpPr>
        <p:sp>
          <p:nvSpPr>
            <p:cNvPr id="137" name="円/楕円 136"/>
            <p:cNvSpPr/>
            <p:nvPr/>
          </p:nvSpPr>
          <p:spPr>
            <a:xfrm>
              <a:off x="1813787" y="309377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2" name="直線矢印コネクタ 141"/>
            <p:cNvCxnSpPr>
              <a:stCxn id="136" idx="3"/>
              <a:endCxn id="137" idx="7"/>
            </p:cNvCxnSpPr>
            <p:nvPr/>
          </p:nvCxnSpPr>
          <p:spPr>
            <a:xfrm flipH="1">
              <a:off x="1988561" y="2967571"/>
              <a:ext cx="381647" cy="15618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" name="図形グループ 3"/>
          <p:cNvGrpSpPr/>
          <p:nvPr/>
        </p:nvGrpSpPr>
        <p:grpSpPr>
          <a:xfrm>
            <a:off x="2076864" y="2114600"/>
            <a:ext cx="329986" cy="545394"/>
            <a:chOff x="1988561" y="3258385"/>
            <a:chExt cx="329986" cy="545394"/>
          </a:xfrm>
        </p:grpSpPr>
        <p:sp>
          <p:nvSpPr>
            <p:cNvPr id="139" name="円/楕円 138"/>
            <p:cNvSpPr/>
            <p:nvPr/>
          </p:nvSpPr>
          <p:spPr>
            <a:xfrm>
              <a:off x="2113787" y="3599019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4" name="直線矢印コネクタ 143"/>
            <p:cNvCxnSpPr>
              <a:stCxn id="137" idx="5"/>
              <a:endCxn id="139" idx="0"/>
            </p:cNvCxnSpPr>
            <p:nvPr/>
          </p:nvCxnSpPr>
          <p:spPr>
            <a:xfrm>
              <a:off x="1988561" y="3258385"/>
              <a:ext cx="227606" cy="340634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7" name="タイトル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LZ78 Factorization on GST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136" name="円/楕円 135"/>
          <p:cNvSpPr/>
          <p:nvPr/>
        </p:nvSpPr>
        <p:spPr>
          <a:xfrm>
            <a:off x="2428525" y="1649012"/>
            <a:ext cx="204760" cy="2047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600" dirty="0" smtClean="0">
                <a:latin typeface="Times New Roman"/>
                <a:cs typeface="Times New Roman"/>
              </a:rPr>
              <a:t>0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149" name="曲線コネクタ 148"/>
          <p:cNvCxnSpPr>
            <a:stCxn id="176" idx="6"/>
            <a:endCxn id="137" idx="6"/>
          </p:cNvCxnSpPr>
          <p:nvPr/>
        </p:nvCxnSpPr>
        <p:spPr>
          <a:xfrm flipV="1">
            <a:off x="2015473" y="2052366"/>
            <a:ext cx="91377" cy="1743132"/>
          </a:xfrm>
          <a:prstGeom prst="curvedConnector3">
            <a:avLst>
              <a:gd name="adj1" fmla="val 350172"/>
            </a:avLst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" name="図形グループ 214"/>
          <p:cNvGrpSpPr/>
          <p:nvPr/>
        </p:nvGrpSpPr>
        <p:grpSpPr>
          <a:xfrm>
            <a:off x="4024972" y="1496184"/>
            <a:ext cx="4778763" cy="2669555"/>
            <a:chOff x="834923" y="2610193"/>
            <a:chExt cx="7103732" cy="3968348"/>
          </a:xfrm>
        </p:grpSpPr>
        <p:sp>
          <p:nvSpPr>
            <p:cNvPr id="216" name="テキスト ボックス 215"/>
            <p:cNvSpPr txBox="1"/>
            <p:nvPr/>
          </p:nvSpPr>
          <p:spPr>
            <a:xfrm>
              <a:off x="834923" y="5646964"/>
              <a:ext cx="515976" cy="5032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i="1" dirty="0" smtClean="0">
                  <a:latin typeface="Times New Roman"/>
                  <a:cs typeface="Times New Roman"/>
                </a:rPr>
                <a:t>S</a:t>
              </a:r>
              <a:endParaRPr kumimoji="1" lang="ja-JP" altLang="en-US" sz="1600" i="1" dirty="0">
                <a:latin typeface="Times New Roman"/>
                <a:cs typeface="Times New Roman"/>
              </a:endParaRPr>
            </a:p>
          </p:txBody>
        </p:sp>
        <p:grpSp>
          <p:nvGrpSpPr>
            <p:cNvPr id="219" name="図形グループ 218"/>
            <p:cNvGrpSpPr/>
            <p:nvPr/>
          </p:nvGrpSpPr>
          <p:grpSpPr>
            <a:xfrm>
              <a:off x="1259214" y="2610193"/>
              <a:ext cx="6586355" cy="3533462"/>
              <a:chOff x="2142691" y="3308007"/>
              <a:chExt cx="6586355" cy="3533462"/>
            </a:xfrm>
          </p:grpSpPr>
          <p:sp>
            <p:nvSpPr>
              <p:cNvPr id="234" name="円/楕円 233"/>
              <p:cNvSpPr/>
              <p:nvPr/>
            </p:nvSpPr>
            <p:spPr>
              <a:xfrm>
                <a:off x="6020906" y="3308007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>
                    <a:latin typeface="Times New Roman"/>
                    <a:cs typeface="Times New Roman"/>
                  </a:rPr>
                  <a:t>7</a:t>
                </a:r>
                <a:endParaRPr kumimoji="1" lang="ja-JP" altLang="en-US" sz="1200" dirty="0"/>
              </a:p>
            </p:txBody>
          </p:sp>
          <p:cxnSp>
            <p:nvCxnSpPr>
              <p:cNvPr id="237" name="直線コネクタ 236"/>
              <p:cNvCxnSpPr>
                <a:stCxn id="234" idx="3"/>
                <a:endCxn id="254" idx="0"/>
              </p:cNvCxnSpPr>
              <p:nvPr/>
            </p:nvCxnSpPr>
            <p:spPr>
              <a:xfrm flipH="1">
                <a:off x="3677497" y="3639781"/>
                <a:ext cx="2400333" cy="2545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線コネクタ 237"/>
              <p:cNvCxnSpPr>
                <a:stCxn id="234" idx="5"/>
                <a:endCxn id="306" idx="0"/>
              </p:cNvCxnSpPr>
              <p:nvPr/>
            </p:nvCxnSpPr>
            <p:spPr>
              <a:xfrm>
                <a:off x="6352680" y="3639781"/>
                <a:ext cx="1402549" cy="2736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線コネクタ 238"/>
              <p:cNvCxnSpPr>
                <a:stCxn id="267" idx="3"/>
                <a:endCxn id="261" idx="0"/>
              </p:cNvCxnSpPr>
              <p:nvPr/>
            </p:nvCxnSpPr>
            <p:spPr>
              <a:xfrm flipH="1">
                <a:off x="2372413" y="4721659"/>
                <a:ext cx="130694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直線コネクタ 240"/>
              <p:cNvCxnSpPr>
                <a:stCxn id="267" idx="5"/>
                <a:endCxn id="262" idx="0"/>
              </p:cNvCxnSpPr>
              <p:nvPr/>
            </p:nvCxnSpPr>
            <p:spPr>
              <a:xfrm>
                <a:off x="2777957" y="4721659"/>
                <a:ext cx="371919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直線コネクタ 241"/>
              <p:cNvCxnSpPr>
                <a:stCxn id="262" idx="5"/>
                <a:endCxn id="255" idx="0"/>
              </p:cNvCxnSpPr>
              <p:nvPr/>
            </p:nvCxnSpPr>
            <p:spPr>
              <a:xfrm>
                <a:off x="3287301" y="5217245"/>
                <a:ext cx="10879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直線コネクタ 242"/>
              <p:cNvCxnSpPr>
                <a:stCxn id="262" idx="3"/>
                <a:endCxn id="256" idx="0"/>
              </p:cNvCxnSpPr>
              <p:nvPr/>
            </p:nvCxnSpPr>
            <p:spPr>
              <a:xfrm flipH="1">
                <a:off x="2884255" y="5217245"/>
                <a:ext cx="12819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直線コネクタ 243"/>
              <p:cNvCxnSpPr>
                <a:stCxn id="263" idx="3"/>
                <a:endCxn id="257" idx="0"/>
              </p:cNvCxnSpPr>
              <p:nvPr/>
            </p:nvCxnSpPr>
            <p:spPr>
              <a:xfrm flipH="1">
                <a:off x="3909913" y="5217245"/>
                <a:ext cx="1522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直線コネクタ 244"/>
              <p:cNvCxnSpPr>
                <a:stCxn id="263" idx="5"/>
                <a:endCxn id="258" idx="0"/>
              </p:cNvCxnSpPr>
              <p:nvPr/>
            </p:nvCxnSpPr>
            <p:spPr>
              <a:xfrm>
                <a:off x="4337040" y="5217245"/>
                <a:ext cx="356661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" name="円/楕円 245"/>
              <p:cNvSpPr/>
              <p:nvPr/>
            </p:nvSpPr>
            <p:spPr>
              <a:xfrm>
                <a:off x="4750897" y="5876643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247" name="円/楕円 246"/>
              <p:cNvSpPr/>
              <p:nvPr/>
            </p:nvSpPr>
            <p:spPr>
              <a:xfrm>
                <a:off x="4225658" y="5876643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248" name="直線コネクタ 247"/>
              <p:cNvCxnSpPr>
                <a:stCxn id="258" idx="5"/>
                <a:endCxn id="246" idx="0"/>
              </p:cNvCxnSpPr>
              <p:nvPr/>
            </p:nvCxnSpPr>
            <p:spPr>
              <a:xfrm>
                <a:off x="4831126" y="5712831"/>
                <a:ext cx="11412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直線コネクタ 248"/>
              <p:cNvCxnSpPr>
                <a:stCxn id="258" idx="3"/>
                <a:endCxn id="247" idx="0"/>
              </p:cNvCxnSpPr>
              <p:nvPr/>
            </p:nvCxnSpPr>
            <p:spPr>
              <a:xfrm flipH="1">
                <a:off x="4420007" y="5712831"/>
                <a:ext cx="136269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直線コネクタ 249"/>
              <p:cNvCxnSpPr>
                <a:stCxn id="263" idx="0"/>
                <a:endCxn id="268" idx="3"/>
              </p:cNvCxnSpPr>
              <p:nvPr/>
            </p:nvCxnSpPr>
            <p:spPr>
              <a:xfrm flipV="1">
                <a:off x="4199615" y="4721659"/>
                <a:ext cx="8041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直線コネクタ 250"/>
              <p:cNvCxnSpPr>
                <a:stCxn id="264" idx="5"/>
                <a:endCxn id="259" idx="0"/>
              </p:cNvCxnSpPr>
              <p:nvPr/>
            </p:nvCxnSpPr>
            <p:spPr>
              <a:xfrm>
                <a:off x="5836757" y="5217245"/>
                <a:ext cx="11491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直線コネクタ 251"/>
              <p:cNvCxnSpPr>
                <a:stCxn id="264" idx="3"/>
                <a:endCxn id="260" idx="0"/>
              </p:cNvCxnSpPr>
              <p:nvPr/>
            </p:nvCxnSpPr>
            <p:spPr>
              <a:xfrm flipH="1">
                <a:off x="5439832" y="5217245"/>
                <a:ext cx="12207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直線コネクタ 252"/>
              <p:cNvCxnSpPr>
                <a:stCxn id="264" idx="0"/>
                <a:endCxn id="268" idx="5"/>
              </p:cNvCxnSpPr>
              <p:nvPr/>
            </p:nvCxnSpPr>
            <p:spPr>
              <a:xfrm flipH="1" flipV="1">
                <a:off x="5278642" y="4721659"/>
                <a:ext cx="42069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4" name="円/楕円 253"/>
              <p:cNvSpPr/>
              <p:nvPr/>
            </p:nvSpPr>
            <p:spPr>
              <a:xfrm>
                <a:off x="3483148" y="3894299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6</a:t>
                </a:r>
                <a:endParaRPr kumimoji="1" lang="ja-JP" altLang="en-US" sz="1200" dirty="0"/>
              </a:p>
            </p:txBody>
          </p:sp>
          <p:sp>
            <p:nvSpPr>
              <p:cNvPr id="255" name="円/楕円 254"/>
              <p:cNvSpPr/>
              <p:nvPr/>
            </p:nvSpPr>
            <p:spPr>
              <a:xfrm>
                <a:off x="3201748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256" name="円/楕円 255"/>
              <p:cNvSpPr/>
              <p:nvPr/>
            </p:nvSpPr>
            <p:spPr>
              <a:xfrm>
                <a:off x="2689906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257" name="円/楕円 256"/>
              <p:cNvSpPr/>
              <p:nvPr/>
            </p:nvSpPr>
            <p:spPr>
              <a:xfrm>
                <a:off x="3715564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258" name="円/楕円 257"/>
              <p:cNvSpPr/>
              <p:nvPr/>
            </p:nvSpPr>
            <p:spPr>
              <a:xfrm>
                <a:off x="4499352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259" name="円/楕円 258"/>
              <p:cNvSpPr/>
              <p:nvPr/>
            </p:nvSpPr>
            <p:spPr>
              <a:xfrm>
                <a:off x="5757325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260" name="円/楕円 259"/>
              <p:cNvSpPr/>
              <p:nvPr/>
            </p:nvSpPr>
            <p:spPr>
              <a:xfrm>
                <a:off x="5245483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261" name="円/楕円 260"/>
              <p:cNvSpPr/>
              <p:nvPr/>
            </p:nvSpPr>
            <p:spPr>
              <a:xfrm>
                <a:off x="2178064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262" name="円/楕円 261"/>
              <p:cNvSpPr/>
              <p:nvPr/>
            </p:nvSpPr>
            <p:spPr>
              <a:xfrm>
                <a:off x="2955527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263" name="円/楕円 262"/>
              <p:cNvSpPr/>
              <p:nvPr/>
            </p:nvSpPr>
            <p:spPr>
              <a:xfrm>
                <a:off x="4005266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264" name="円/楕円 263"/>
              <p:cNvSpPr/>
              <p:nvPr/>
            </p:nvSpPr>
            <p:spPr>
              <a:xfrm>
                <a:off x="5504983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cxnSp>
            <p:nvCxnSpPr>
              <p:cNvPr id="265" name="直線コネクタ 264"/>
              <p:cNvCxnSpPr>
                <a:stCxn id="254" idx="3"/>
                <a:endCxn id="267" idx="0"/>
              </p:cNvCxnSpPr>
              <p:nvPr/>
            </p:nvCxnSpPr>
            <p:spPr>
              <a:xfrm flipH="1">
                <a:off x="2640532" y="4226073"/>
                <a:ext cx="89954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直線コネクタ 265"/>
              <p:cNvCxnSpPr>
                <a:stCxn id="254" idx="5"/>
                <a:endCxn id="268" idx="0"/>
              </p:cNvCxnSpPr>
              <p:nvPr/>
            </p:nvCxnSpPr>
            <p:spPr>
              <a:xfrm>
                <a:off x="3814922" y="4226073"/>
                <a:ext cx="132629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円/楕円 266"/>
              <p:cNvSpPr/>
              <p:nvPr/>
            </p:nvSpPr>
            <p:spPr>
              <a:xfrm>
                <a:off x="2446183" y="4389885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268" name="円/楕円 267"/>
              <p:cNvSpPr/>
              <p:nvPr/>
            </p:nvSpPr>
            <p:spPr>
              <a:xfrm>
                <a:off x="4946868" y="4389885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  <p:sp>
            <p:nvSpPr>
              <p:cNvPr id="269" name="テキスト ボックス 268"/>
              <p:cNvSpPr txBox="1"/>
              <p:nvPr/>
            </p:nvSpPr>
            <p:spPr>
              <a:xfrm>
                <a:off x="2142691" y="6338200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70" name="テキスト ボックス 269"/>
              <p:cNvSpPr txBox="1"/>
              <p:nvPr/>
            </p:nvSpPr>
            <p:spPr>
              <a:xfrm>
                <a:off x="2644560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71" name="テキスト ボックス 270"/>
              <p:cNvSpPr txBox="1"/>
              <p:nvPr/>
            </p:nvSpPr>
            <p:spPr>
              <a:xfrm>
                <a:off x="3146424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72" name="テキスト ボックス 271"/>
              <p:cNvSpPr txBox="1"/>
              <p:nvPr/>
            </p:nvSpPr>
            <p:spPr>
              <a:xfrm>
                <a:off x="367488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73" name="テキスト ボックス 272"/>
              <p:cNvSpPr txBox="1"/>
              <p:nvPr/>
            </p:nvSpPr>
            <p:spPr>
              <a:xfrm>
                <a:off x="4176760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74" name="テキスト ボックス 273"/>
              <p:cNvSpPr txBox="1"/>
              <p:nvPr/>
            </p:nvSpPr>
            <p:spPr>
              <a:xfrm>
                <a:off x="4705227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75" name="テキスト ボックス 274"/>
              <p:cNvSpPr txBox="1"/>
              <p:nvPr/>
            </p:nvSpPr>
            <p:spPr>
              <a:xfrm>
                <a:off x="5207095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76" name="テキスト ボックス 275"/>
              <p:cNvSpPr txBox="1"/>
              <p:nvPr/>
            </p:nvSpPr>
            <p:spPr>
              <a:xfrm>
                <a:off x="5708956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77" name="テキスト ボックス 276"/>
              <p:cNvSpPr txBox="1"/>
              <p:nvPr/>
            </p:nvSpPr>
            <p:spPr>
              <a:xfrm>
                <a:off x="6237423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78" name="テキスト ボックス 277"/>
              <p:cNvSpPr txBox="1"/>
              <p:nvPr/>
            </p:nvSpPr>
            <p:spPr>
              <a:xfrm>
                <a:off x="6739292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79" name="テキスト ボックス 278"/>
              <p:cNvSpPr txBox="1"/>
              <p:nvPr/>
            </p:nvSpPr>
            <p:spPr>
              <a:xfrm>
                <a:off x="726775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80" name="テキスト ボックス 279"/>
              <p:cNvSpPr txBox="1"/>
              <p:nvPr/>
            </p:nvSpPr>
            <p:spPr>
              <a:xfrm>
                <a:off x="7769628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281" name="テキスト ボックス 280"/>
              <p:cNvSpPr txBox="1"/>
              <p:nvPr/>
            </p:nvSpPr>
            <p:spPr>
              <a:xfrm>
                <a:off x="827149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cxnSp>
            <p:nvCxnSpPr>
              <p:cNvPr id="282" name="直線コネクタ 281"/>
              <p:cNvCxnSpPr>
                <a:stCxn id="261" idx="4"/>
                <a:endCxn id="269" idx="0"/>
              </p:cNvCxnSpPr>
              <p:nvPr/>
            </p:nvCxnSpPr>
            <p:spPr>
              <a:xfrm flipH="1">
                <a:off x="2371465" y="5274170"/>
                <a:ext cx="948" cy="106403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直線コネクタ 282"/>
              <p:cNvCxnSpPr>
                <a:stCxn id="256" idx="4"/>
                <a:endCxn id="270" idx="0"/>
              </p:cNvCxnSpPr>
              <p:nvPr/>
            </p:nvCxnSpPr>
            <p:spPr>
              <a:xfrm flipH="1">
                <a:off x="2873334" y="5769756"/>
                <a:ext cx="10921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直線コネクタ 283"/>
              <p:cNvCxnSpPr>
                <a:stCxn id="255" idx="4"/>
                <a:endCxn id="271" idx="0"/>
              </p:cNvCxnSpPr>
              <p:nvPr/>
            </p:nvCxnSpPr>
            <p:spPr>
              <a:xfrm flipH="1">
                <a:off x="3375198" y="5769755"/>
                <a:ext cx="20899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直線コネクタ 284"/>
              <p:cNvCxnSpPr>
                <a:stCxn id="260" idx="4"/>
                <a:endCxn id="275" idx="0"/>
              </p:cNvCxnSpPr>
              <p:nvPr/>
            </p:nvCxnSpPr>
            <p:spPr>
              <a:xfrm flipH="1">
                <a:off x="5435869" y="5769755"/>
                <a:ext cx="3963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直線コネクタ 285"/>
              <p:cNvCxnSpPr>
                <a:stCxn id="259" idx="4"/>
                <a:endCxn id="276" idx="0"/>
              </p:cNvCxnSpPr>
              <p:nvPr/>
            </p:nvCxnSpPr>
            <p:spPr>
              <a:xfrm flipH="1">
                <a:off x="5937730" y="5769755"/>
                <a:ext cx="13944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直線コネクタ 286"/>
              <p:cNvCxnSpPr>
                <a:stCxn id="257" idx="4"/>
                <a:endCxn id="272" idx="0"/>
              </p:cNvCxnSpPr>
              <p:nvPr/>
            </p:nvCxnSpPr>
            <p:spPr>
              <a:xfrm flipH="1">
                <a:off x="3903663" y="5769755"/>
                <a:ext cx="6249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直線コネクタ 287"/>
              <p:cNvCxnSpPr>
                <a:stCxn id="247" idx="4"/>
                <a:endCxn id="273" idx="0"/>
              </p:cNvCxnSpPr>
              <p:nvPr/>
            </p:nvCxnSpPr>
            <p:spPr>
              <a:xfrm flipH="1">
                <a:off x="4405534" y="6265342"/>
                <a:ext cx="14474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直線コネクタ 288"/>
              <p:cNvCxnSpPr>
                <a:stCxn id="246" idx="4"/>
                <a:endCxn id="274" idx="0"/>
              </p:cNvCxnSpPr>
              <p:nvPr/>
            </p:nvCxnSpPr>
            <p:spPr>
              <a:xfrm flipH="1">
                <a:off x="4934001" y="6265342"/>
                <a:ext cx="11246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直線コネクタ 289"/>
              <p:cNvCxnSpPr>
                <a:stCxn id="304" idx="3"/>
                <a:endCxn id="300" idx="0"/>
              </p:cNvCxnSpPr>
              <p:nvPr/>
            </p:nvCxnSpPr>
            <p:spPr>
              <a:xfrm flipH="1">
                <a:off x="6474551" y="4740790"/>
                <a:ext cx="1522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直線コネクタ 290"/>
              <p:cNvCxnSpPr>
                <a:stCxn id="304" idx="5"/>
                <a:endCxn id="301" idx="0"/>
              </p:cNvCxnSpPr>
              <p:nvPr/>
            </p:nvCxnSpPr>
            <p:spPr>
              <a:xfrm>
                <a:off x="6901678" y="4740790"/>
                <a:ext cx="353652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2" name="円/楕円 291"/>
              <p:cNvSpPr/>
              <p:nvPr/>
            </p:nvSpPr>
            <p:spPr>
              <a:xfrm>
                <a:off x="7303886" y="5400188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293" name="円/楕円 292"/>
              <p:cNvSpPr/>
              <p:nvPr/>
            </p:nvSpPr>
            <p:spPr>
              <a:xfrm>
                <a:off x="6792044" y="5400188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294" name="直線コネクタ 293"/>
              <p:cNvCxnSpPr>
                <a:stCxn id="301" idx="5"/>
                <a:endCxn id="292" idx="0"/>
              </p:cNvCxnSpPr>
              <p:nvPr/>
            </p:nvCxnSpPr>
            <p:spPr>
              <a:xfrm>
                <a:off x="7392755" y="5236376"/>
                <a:ext cx="10548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直線コネクタ 294"/>
              <p:cNvCxnSpPr>
                <a:stCxn id="301" idx="3"/>
                <a:endCxn id="293" idx="0"/>
              </p:cNvCxnSpPr>
              <p:nvPr/>
            </p:nvCxnSpPr>
            <p:spPr>
              <a:xfrm flipH="1">
                <a:off x="6986393" y="5236376"/>
                <a:ext cx="131512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直線コネクタ 295"/>
              <p:cNvCxnSpPr>
                <a:stCxn id="304" idx="0"/>
                <a:endCxn id="306" idx="3"/>
              </p:cNvCxnSpPr>
              <p:nvPr/>
            </p:nvCxnSpPr>
            <p:spPr>
              <a:xfrm flipV="1">
                <a:off x="6764253" y="4245204"/>
                <a:ext cx="853551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直線コネクタ 296"/>
              <p:cNvCxnSpPr>
                <a:stCxn id="305" idx="5"/>
                <a:endCxn id="302" idx="0"/>
              </p:cNvCxnSpPr>
              <p:nvPr/>
            </p:nvCxnSpPr>
            <p:spPr>
              <a:xfrm>
                <a:off x="8401395" y="4740790"/>
                <a:ext cx="11491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直線コネクタ 297"/>
              <p:cNvCxnSpPr>
                <a:stCxn id="305" idx="3"/>
                <a:endCxn id="303" idx="0"/>
              </p:cNvCxnSpPr>
              <p:nvPr/>
            </p:nvCxnSpPr>
            <p:spPr>
              <a:xfrm flipH="1">
                <a:off x="8004470" y="4740790"/>
                <a:ext cx="12207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直線コネクタ 298"/>
              <p:cNvCxnSpPr>
                <a:stCxn id="305" idx="0"/>
                <a:endCxn id="306" idx="5"/>
              </p:cNvCxnSpPr>
              <p:nvPr/>
            </p:nvCxnSpPr>
            <p:spPr>
              <a:xfrm flipH="1" flipV="1">
                <a:off x="7892654" y="4245204"/>
                <a:ext cx="37131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0" name="円/楕円 299"/>
              <p:cNvSpPr/>
              <p:nvPr/>
            </p:nvSpPr>
            <p:spPr>
              <a:xfrm>
                <a:off x="6280202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01" name="円/楕円 300"/>
              <p:cNvSpPr/>
              <p:nvPr/>
            </p:nvSpPr>
            <p:spPr>
              <a:xfrm>
                <a:off x="7060981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02" name="円/楕円 301"/>
              <p:cNvSpPr/>
              <p:nvPr/>
            </p:nvSpPr>
            <p:spPr>
              <a:xfrm>
                <a:off x="8321963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03" name="円/楕円 302"/>
              <p:cNvSpPr/>
              <p:nvPr/>
            </p:nvSpPr>
            <p:spPr>
              <a:xfrm>
                <a:off x="7810121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04" name="円/楕円 303"/>
              <p:cNvSpPr/>
              <p:nvPr/>
            </p:nvSpPr>
            <p:spPr>
              <a:xfrm>
                <a:off x="6569904" y="4409016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05" name="円/楕円 304"/>
              <p:cNvSpPr/>
              <p:nvPr/>
            </p:nvSpPr>
            <p:spPr>
              <a:xfrm>
                <a:off x="8069621" y="4409016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06" name="円/楕円 305"/>
              <p:cNvSpPr/>
              <p:nvPr/>
            </p:nvSpPr>
            <p:spPr>
              <a:xfrm>
                <a:off x="7560880" y="3913430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  <p:cxnSp>
            <p:nvCxnSpPr>
              <p:cNvPr id="307" name="直線コネクタ 306"/>
              <p:cNvCxnSpPr>
                <a:stCxn id="303" idx="4"/>
                <a:endCxn id="280" idx="0"/>
              </p:cNvCxnSpPr>
              <p:nvPr/>
            </p:nvCxnSpPr>
            <p:spPr>
              <a:xfrm flipH="1">
                <a:off x="7998402" y="5293300"/>
                <a:ext cx="6068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直線コネクタ 307"/>
              <p:cNvCxnSpPr>
                <a:stCxn id="302" idx="4"/>
                <a:endCxn id="281" idx="0"/>
              </p:cNvCxnSpPr>
              <p:nvPr/>
            </p:nvCxnSpPr>
            <p:spPr>
              <a:xfrm flipH="1">
                <a:off x="8500273" y="5293300"/>
                <a:ext cx="16038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直線コネクタ 308"/>
              <p:cNvCxnSpPr>
                <a:stCxn id="300" idx="4"/>
                <a:endCxn id="277" idx="0"/>
              </p:cNvCxnSpPr>
              <p:nvPr/>
            </p:nvCxnSpPr>
            <p:spPr>
              <a:xfrm flipH="1">
                <a:off x="6466197" y="5293300"/>
                <a:ext cx="8354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直線コネクタ 309"/>
              <p:cNvCxnSpPr>
                <a:stCxn id="293" idx="4"/>
                <a:endCxn id="278" idx="0"/>
              </p:cNvCxnSpPr>
              <p:nvPr/>
            </p:nvCxnSpPr>
            <p:spPr>
              <a:xfrm flipH="1">
                <a:off x="6968066" y="5788887"/>
                <a:ext cx="18327" cy="54931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直線コネクタ 310"/>
              <p:cNvCxnSpPr>
                <a:stCxn id="292" idx="4"/>
                <a:endCxn id="279" idx="0"/>
              </p:cNvCxnSpPr>
              <p:nvPr/>
            </p:nvCxnSpPr>
            <p:spPr>
              <a:xfrm flipH="1">
                <a:off x="7496533" y="5788887"/>
                <a:ext cx="1702" cy="54931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0" name="テキスト ボックス 219"/>
            <p:cNvSpPr txBox="1"/>
            <p:nvPr/>
          </p:nvSpPr>
          <p:spPr>
            <a:xfrm>
              <a:off x="1253458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21" name="テキスト ボックス 220"/>
            <p:cNvSpPr txBox="1"/>
            <p:nvPr/>
          </p:nvSpPr>
          <p:spPr>
            <a:xfrm>
              <a:off x="1755323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22" name="テキスト ボックス 221"/>
            <p:cNvSpPr txBox="1"/>
            <p:nvPr/>
          </p:nvSpPr>
          <p:spPr>
            <a:xfrm>
              <a:off x="2257191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23" name="テキスト ボックス 222"/>
            <p:cNvSpPr txBox="1"/>
            <p:nvPr/>
          </p:nvSpPr>
          <p:spPr>
            <a:xfrm>
              <a:off x="2785658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24" name="テキスト ボックス 223"/>
            <p:cNvSpPr txBox="1"/>
            <p:nvPr/>
          </p:nvSpPr>
          <p:spPr>
            <a:xfrm>
              <a:off x="3287525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25" name="テキスト ボックス 224"/>
            <p:cNvSpPr txBox="1"/>
            <p:nvPr/>
          </p:nvSpPr>
          <p:spPr>
            <a:xfrm>
              <a:off x="3815992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26" name="テキスト ボックス 225"/>
            <p:cNvSpPr txBox="1"/>
            <p:nvPr/>
          </p:nvSpPr>
          <p:spPr>
            <a:xfrm>
              <a:off x="4317859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Courier New"/>
                  <a:cs typeface="Courier New"/>
                </a:rPr>
                <a:t>7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27" name="テキスト ボックス 226"/>
            <p:cNvSpPr txBox="1"/>
            <p:nvPr/>
          </p:nvSpPr>
          <p:spPr>
            <a:xfrm>
              <a:off x="4819725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28" name="テキスト ボックス 227"/>
            <p:cNvSpPr txBox="1"/>
            <p:nvPr/>
          </p:nvSpPr>
          <p:spPr>
            <a:xfrm>
              <a:off x="5348193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29" name="テキスト ボックス 228"/>
            <p:cNvSpPr txBox="1"/>
            <p:nvPr/>
          </p:nvSpPr>
          <p:spPr>
            <a:xfrm>
              <a:off x="5765867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30" name="テキスト ボックス 229"/>
            <p:cNvSpPr txBox="1"/>
            <p:nvPr/>
          </p:nvSpPr>
          <p:spPr>
            <a:xfrm>
              <a:off x="6294334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31" name="テキスト ボックス 230"/>
            <p:cNvSpPr txBox="1"/>
            <p:nvPr/>
          </p:nvSpPr>
          <p:spPr>
            <a:xfrm>
              <a:off x="6796201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33" name="テキスト ボックス 232"/>
            <p:cNvSpPr txBox="1"/>
            <p:nvPr/>
          </p:nvSpPr>
          <p:spPr>
            <a:xfrm>
              <a:off x="7298073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</p:grpSp>
      <p:sp>
        <p:nvSpPr>
          <p:cNvPr id="312" name="角丸四角形 311"/>
          <p:cNvSpPr/>
          <p:nvPr/>
        </p:nvSpPr>
        <p:spPr>
          <a:xfrm>
            <a:off x="4660721" y="3567487"/>
            <a:ext cx="1301872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3" name="角丸四角形 312"/>
          <p:cNvSpPr/>
          <p:nvPr/>
        </p:nvSpPr>
        <p:spPr>
          <a:xfrm>
            <a:off x="4301105" y="3525153"/>
            <a:ext cx="2030891" cy="354045"/>
          </a:xfrm>
          <a:prstGeom prst="roundRect">
            <a:avLst/>
          </a:prstGeom>
          <a:noFill/>
          <a:ln>
            <a:solidFill>
              <a:srgbClr val="BF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14" name="図形グループ 313"/>
          <p:cNvGrpSpPr/>
          <p:nvPr/>
        </p:nvGrpSpPr>
        <p:grpSpPr>
          <a:xfrm>
            <a:off x="4655026" y="4123162"/>
            <a:ext cx="1304996" cy="385020"/>
            <a:chOff x="6325955" y="5232634"/>
            <a:chExt cx="1304996" cy="385020"/>
          </a:xfrm>
        </p:grpSpPr>
        <p:cxnSp>
          <p:nvCxnSpPr>
            <p:cNvPr id="315" name="直線コネクタ 314"/>
            <p:cNvCxnSpPr/>
            <p:nvPr/>
          </p:nvCxnSpPr>
          <p:spPr>
            <a:xfrm>
              <a:off x="6327220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/>
            <p:cNvCxnSpPr/>
            <p:nvPr/>
          </p:nvCxnSpPr>
          <p:spPr>
            <a:xfrm>
              <a:off x="7630951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316"/>
            <p:cNvCxnSpPr/>
            <p:nvPr/>
          </p:nvCxnSpPr>
          <p:spPr>
            <a:xfrm>
              <a:off x="6325955" y="5305456"/>
              <a:ext cx="13031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テキスト ボックス 317"/>
            <p:cNvSpPr txBox="1"/>
            <p:nvPr/>
          </p:nvSpPr>
          <p:spPr>
            <a:xfrm>
              <a:off x="6615129" y="5248322"/>
              <a:ext cx="7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err="1" smtClean="0">
                  <a:latin typeface="Times New Roman"/>
                  <a:cs typeface="Times New Roman"/>
                </a:rPr>
                <a:t>c</a:t>
              </a:r>
              <a:r>
                <a:rPr kumimoji="1" lang="en-US" altLang="ja-JP" i="1" baseline="-25000" dirty="0" err="1" smtClean="0">
                  <a:latin typeface="Times New Roman"/>
                  <a:cs typeface="Times New Roman"/>
                </a:rPr>
                <a:t>N</a:t>
              </a:r>
              <a:r>
                <a:rPr kumimoji="1" lang="en-US" altLang="ja-JP" baseline="-250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= 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5" name="フリーフォーム 4"/>
          <p:cNvSpPr/>
          <p:nvPr/>
        </p:nvSpPr>
        <p:spPr>
          <a:xfrm>
            <a:off x="4660721" y="1663767"/>
            <a:ext cx="2235898" cy="1884989"/>
          </a:xfrm>
          <a:custGeom>
            <a:avLst/>
            <a:gdLst>
              <a:gd name="connsiteX0" fmla="*/ 2260239 w 2260239"/>
              <a:gd name="connsiteY0" fmla="*/ 0 h 1884989"/>
              <a:gd name="connsiteX1" fmla="*/ 705510 w 2260239"/>
              <a:gd name="connsiteY1" fmla="*/ 313215 h 1884989"/>
              <a:gd name="connsiteX2" fmla="*/ 5028 w 2260239"/>
              <a:gd name="connsiteY2" fmla="*/ 666295 h 1884989"/>
              <a:gd name="connsiteX3" fmla="*/ 380896 w 2260239"/>
              <a:gd name="connsiteY3" fmla="*/ 990900 h 1884989"/>
              <a:gd name="connsiteX4" fmla="*/ 187267 w 2260239"/>
              <a:gd name="connsiteY4" fmla="*/ 1343980 h 1884989"/>
              <a:gd name="connsiteX5" fmla="*/ 153097 w 2260239"/>
              <a:gd name="connsiteY5" fmla="*/ 1884989 h 188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0239" h="1884989">
                <a:moveTo>
                  <a:pt x="2260239" y="0"/>
                </a:moveTo>
                <a:cubicBezTo>
                  <a:pt x="1670808" y="101083"/>
                  <a:pt x="1081378" y="202166"/>
                  <a:pt x="705510" y="313215"/>
                </a:cubicBezTo>
                <a:cubicBezTo>
                  <a:pt x="329642" y="424264"/>
                  <a:pt x="59130" y="553348"/>
                  <a:pt x="5028" y="666295"/>
                </a:cubicBezTo>
                <a:cubicBezTo>
                  <a:pt x="-49074" y="779242"/>
                  <a:pt x="350523" y="877953"/>
                  <a:pt x="380896" y="990900"/>
                </a:cubicBezTo>
                <a:cubicBezTo>
                  <a:pt x="411269" y="1103847"/>
                  <a:pt x="225233" y="1194965"/>
                  <a:pt x="187267" y="1343980"/>
                </a:cubicBezTo>
                <a:cubicBezTo>
                  <a:pt x="149301" y="1492995"/>
                  <a:pt x="157843" y="1794821"/>
                  <a:pt x="153097" y="1884989"/>
                </a:cubicBezTo>
              </a:path>
            </a:pathLst>
          </a:custGeom>
          <a:ln w="76200">
            <a:solidFill>
              <a:srgbClr val="0000FF">
                <a:alpha val="50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3" name="角丸四角形 322"/>
          <p:cNvSpPr/>
          <p:nvPr/>
        </p:nvSpPr>
        <p:spPr>
          <a:xfrm>
            <a:off x="1863611" y="4452343"/>
            <a:ext cx="795558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4" name="角丸四角形 323"/>
          <p:cNvSpPr/>
          <p:nvPr/>
        </p:nvSpPr>
        <p:spPr>
          <a:xfrm>
            <a:off x="1686007" y="4410009"/>
            <a:ext cx="1150421" cy="354045"/>
          </a:xfrm>
          <a:prstGeom prst="roundRect">
            <a:avLst/>
          </a:prstGeom>
          <a:noFill/>
          <a:ln>
            <a:solidFill>
              <a:srgbClr val="BF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06" name="直線コネクタ 205"/>
          <p:cNvCxnSpPr/>
          <p:nvPr/>
        </p:nvCxnSpPr>
        <p:spPr>
          <a:xfrm>
            <a:off x="4640001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直線コネクタ 206"/>
          <p:cNvCxnSpPr/>
          <p:nvPr/>
        </p:nvCxnSpPr>
        <p:spPr>
          <a:xfrm>
            <a:off x="5335184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1" name="上矢印 320"/>
          <p:cNvSpPr/>
          <p:nvPr/>
        </p:nvSpPr>
        <p:spPr>
          <a:xfrm>
            <a:off x="4599245" y="4121461"/>
            <a:ext cx="392511" cy="36963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b"/>
          <a:lstStyle/>
          <a:p>
            <a:pPr algn="ctr"/>
            <a:r>
              <a:rPr kumimoji="1" lang="en-US" altLang="ja-JP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endParaRPr kumimoji="1" lang="ja-JP" altLang="en-US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cxnSp>
        <p:nvCxnSpPr>
          <p:cNvPr id="395" name="曲線コネクタ 394"/>
          <p:cNvCxnSpPr>
            <a:stCxn id="176" idx="4"/>
            <a:endCxn id="320" idx="0"/>
          </p:cNvCxnSpPr>
          <p:nvPr/>
        </p:nvCxnSpPr>
        <p:spPr>
          <a:xfrm rot="16200000" flipH="1">
            <a:off x="1751880" y="3967442"/>
            <a:ext cx="229411" cy="155589"/>
          </a:xfrm>
          <a:prstGeom prst="curvedConnector3">
            <a:avLst>
              <a:gd name="adj1" fmla="val 50000"/>
            </a:avLst>
          </a:prstGeom>
          <a:ln w="38100" cmpd="sng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角丸四角形 202"/>
          <p:cNvSpPr/>
          <p:nvPr/>
        </p:nvSpPr>
        <p:spPr>
          <a:xfrm>
            <a:off x="4290601" y="5072513"/>
            <a:ext cx="4475447" cy="344428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longest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in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04" name="角丸四角形 203"/>
          <p:cNvSpPr/>
          <p:nvPr/>
        </p:nvSpPr>
        <p:spPr>
          <a:xfrm>
            <a:off x="4290601" y="5465839"/>
            <a:ext cx="4475447" cy="3098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Make new node for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trie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on ST</a:t>
            </a:r>
            <a:endParaRPr kumimoji="1" lang="en-US" altLang="ja-JP" sz="2000" b="1" dirty="0">
              <a:solidFill>
                <a:srgbClr val="FF0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05" name="角丸四角形 204"/>
          <p:cNvSpPr/>
          <p:nvPr/>
        </p:nvSpPr>
        <p:spPr>
          <a:xfrm>
            <a:off x="4297441" y="5816838"/>
            <a:ext cx="4475447" cy="3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Compute next position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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|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f</a:t>
            </a:r>
            <a:r>
              <a:rPr kumimoji="1" lang="en-US" altLang="ja-JP" sz="2000" i="1" baseline="-25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|</a:t>
            </a:r>
            <a:endParaRPr kumimoji="1" lang="en-US" altLang="ja-JP" sz="2000" b="1" dirty="0">
              <a:solidFill>
                <a:srgbClr val="0000FF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319" name="角丸四角形 318"/>
          <p:cNvSpPr/>
          <p:nvPr/>
        </p:nvSpPr>
        <p:spPr>
          <a:xfrm>
            <a:off x="4290601" y="4516129"/>
            <a:ext cx="4475447" cy="512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Next factor is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].</a:t>
            </a:r>
            <a:b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node in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GST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corresponding to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348" name="フリーフォーム 347"/>
          <p:cNvSpPr/>
          <p:nvPr/>
        </p:nvSpPr>
        <p:spPr>
          <a:xfrm>
            <a:off x="5339978" y="1663766"/>
            <a:ext cx="1543930" cy="1869395"/>
          </a:xfrm>
          <a:custGeom>
            <a:avLst/>
            <a:gdLst>
              <a:gd name="connsiteX0" fmla="*/ 2260239 w 2260239"/>
              <a:gd name="connsiteY0" fmla="*/ 0 h 1884989"/>
              <a:gd name="connsiteX1" fmla="*/ 705510 w 2260239"/>
              <a:gd name="connsiteY1" fmla="*/ 313215 h 1884989"/>
              <a:gd name="connsiteX2" fmla="*/ 5028 w 2260239"/>
              <a:gd name="connsiteY2" fmla="*/ 666295 h 1884989"/>
              <a:gd name="connsiteX3" fmla="*/ 380896 w 2260239"/>
              <a:gd name="connsiteY3" fmla="*/ 990900 h 1884989"/>
              <a:gd name="connsiteX4" fmla="*/ 187267 w 2260239"/>
              <a:gd name="connsiteY4" fmla="*/ 1343980 h 1884989"/>
              <a:gd name="connsiteX5" fmla="*/ 153097 w 2260239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45152 w 2107142"/>
              <a:gd name="connsiteY2" fmla="*/ 699141 h 1884989"/>
              <a:gd name="connsiteX3" fmla="*/ 227799 w 2107142"/>
              <a:gd name="connsiteY3" fmla="*/ 990900 h 1884989"/>
              <a:gd name="connsiteX4" fmla="*/ 34170 w 2107142"/>
              <a:gd name="connsiteY4" fmla="*/ 1343980 h 1884989"/>
              <a:gd name="connsiteX5" fmla="*/ 0 w 2107142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45152 w 2107142"/>
              <a:gd name="connsiteY2" fmla="*/ 699141 h 1884989"/>
              <a:gd name="connsiteX3" fmla="*/ 227799 w 2107142"/>
              <a:gd name="connsiteY3" fmla="*/ 990900 h 1884989"/>
              <a:gd name="connsiteX4" fmla="*/ 34170 w 2107142"/>
              <a:gd name="connsiteY4" fmla="*/ 1343980 h 1884989"/>
              <a:gd name="connsiteX5" fmla="*/ 0 w 2107142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45152 w 2107142"/>
              <a:gd name="connsiteY2" fmla="*/ 699141 h 1884989"/>
              <a:gd name="connsiteX3" fmla="*/ 913941 w 2107142"/>
              <a:gd name="connsiteY3" fmla="*/ 1012797 h 1884989"/>
              <a:gd name="connsiteX4" fmla="*/ 34170 w 2107142"/>
              <a:gd name="connsiteY4" fmla="*/ 1343980 h 1884989"/>
              <a:gd name="connsiteX5" fmla="*/ 0 w 2107142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45152 w 2107142"/>
              <a:gd name="connsiteY2" fmla="*/ 699141 h 1884989"/>
              <a:gd name="connsiteX3" fmla="*/ 913941 w 2107142"/>
              <a:gd name="connsiteY3" fmla="*/ 1012797 h 1884989"/>
              <a:gd name="connsiteX4" fmla="*/ 34170 w 2107142"/>
              <a:gd name="connsiteY4" fmla="*/ 1343980 h 1884989"/>
              <a:gd name="connsiteX5" fmla="*/ 0 w 2107142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45152 w 2107142"/>
              <a:gd name="connsiteY2" fmla="*/ 699141 h 1884989"/>
              <a:gd name="connsiteX3" fmla="*/ 913941 w 2107142"/>
              <a:gd name="connsiteY3" fmla="*/ 1012797 h 1884989"/>
              <a:gd name="connsiteX4" fmla="*/ 1251518 w 2107142"/>
              <a:gd name="connsiteY4" fmla="*/ 1343980 h 1884989"/>
              <a:gd name="connsiteX5" fmla="*/ 0 w 2107142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45152 w 2107142"/>
              <a:gd name="connsiteY2" fmla="*/ 699141 h 1884989"/>
              <a:gd name="connsiteX3" fmla="*/ 913941 w 2107142"/>
              <a:gd name="connsiteY3" fmla="*/ 1012797 h 1884989"/>
              <a:gd name="connsiteX4" fmla="*/ 1251518 w 2107142"/>
              <a:gd name="connsiteY4" fmla="*/ 1343980 h 1884989"/>
              <a:gd name="connsiteX5" fmla="*/ 0 w 2107142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45152 w 2107142"/>
              <a:gd name="connsiteY2" fmla="*/ 699141 h 1884989"/>
              <a:gd name="connsiteX3" fmla="*/ 913941 w 2107142"/>
              <a:gd name="connsiteY3" fmla="*/ 1012797 h 1884989"/>
              <a:gd name="connsiteX4" fmla="*/ 1251518 w 2107142"/>
              <a:gd name="connsiteY4" fmla="*/ 1343980 h 1884989"/>
              <a:gd name="connsiteX5" fmla="*/ 0 w 2107142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45152 w 2107142"/>
              <a:gd name="connsiteY2" fmla="*/ 699141 h 1884989"/>
              <a:gd name="connsiteX3" fmla="*/ 913941 w 2107142"/>
              <a:gd name="connsiteY3" fmla="*/ 1012797 h 1884989"/>
              <a:gd name="connsiteX4" fmla="*/ 1251518 w 2107142"/>
              <a:gd name="connsiteY4" fmla="*/ 1343980 h 1884989"/>
              <a:gd name="connsiteX5" fmla="*/ 0 w 2107142"/>
              <a:gd name="connsiteY5" fmla="*/ 1884989 h 1884989"/>
              <a:gd name="connsiteX0" fmla="*/ 1560768 w 1560768"/>
              <a:gd name="connsiteY0" fmla="*/ 0 h 1841194"/>
              <a:gd name="connsiteX1" fmla="*/ 6039 w 1560768"/>
              <a:gd name="connsiteY1" fmla="*/ 313215 h 1841194"/>
              <a:gd name="connsiteX2" fmla="*/ 998778 w 1560768"/>
              <a:gd name="connsiteY2" fmla="*/ 699141 h 1841194"/>
              <a:gd name="connsiteX3" fmla="*/ 367567 w 1560768"/>
              <a:gd name="connsiteY3" fmla="*/ 1012797 h 1841194"/>
              <a:gd name="connsiteX4" fmla="*/ 705144 w 1560768"/>
              <a:gd name="connsiteY4" fmla="*/ 1343980 h 1841194"/>
              <a:gd name="connsiteX5" fmla="*/ 372170 w 1560768"/>
              <a:gd name="connsiteY5" fmla="*/ 1841194 h 1841194"/>
              <a:gd name="connsiteX0" fmla="*/ 1560768 w 1560768"/>
              <a:gd name="connsiteY0" fmla="*/ 0 h 1874040"/>
              <a:gd name="connsiteX1" fmla="*/ 6039 w 1560768"/>
              <a:gd name="connsiteY1" fmla="*/ 313215 h 1874040"/>
              <a:gd name="connsiteX2" fmla="*/ 998778 w 1560768"/>
              <a:gd name="connsiteY2" fmla="*/ 699141 h 1874040"/>
              <a:gd name="connsiteX3" fmla="*/ 367567 w 1560768"/>
              <a:gd name="connsiteY3" fmla="*/ 1012797 h 1874040"/>
              <a:gd name="connsiteX4" fmla="*/ 705144 w 1560768"/>
              <a:gd name="connsiteY4" fmla="*/ 1343980 h 1874040"/>
              <a:gd name="connsiteX5" fmla="*/ 338969 w 1560768"/>
              <a:gd name="connsiteY5" fmla="*/ 1874040 h 1874040"/>
              <a:gd name="connsiteX0" fmla="*/ 1560768 w 1560768"/>
              <a:gd name="connsiteY0" fmla="*/ 0 h 1874040"/>
              <a:gd name="connsiteX1" fmla="*/ 6039 w 1560768"/>
              <a:gd name="connsiteY1" fmla="*/ 313215 h 1874040"/>
              <a:gd name="connsiteX2" fmla="*/ 998778 w 1560768"/>
              <a:gd name="connsiteY2" fmla="*/ 699141 h 1874040"/>
              <a:gd name="connsiteX3" fmla="*/ 367567 w 1560768"/>
              <a:gd name="connsiteY3" fmla="*/ 1012797 h 1874040"/>
              <a:gd name="connsiteX4" fmla="*/ 705144 w 1560768"/>
              <a:gd name="connsiteY4" fmla="*/ 1343980 h 1874040"/>
              <a:gd name="connsiteX5" fmla="*/ 389856 w 1560768"/>
              <a:gd name="connsiteY5" fmla="*/ 1620847 h 1874040"/>
              <a:gd name="connsiteX6" fmla="*/ 338969 w 1560768"/>
              <a:gd name="connsiteY6" fmla="*/ 1874040 h 1874040"/>
              <a:gd name="connsiteX0" fmla="*/ 1560768 w 1560768"/>
              <a:gd name="connsiteY0" fmla="*/ 0 h 1874040"/>
              <a:gd name="connsiteX1" fmla="*/ 6039 w 1560768"/>
              <a:gd name="connsiteY1" fmla="*/ 313215 h 1874040"/>
              <a:gd name="connsiteX2" fmla="*/ 998778 w 1560768"/>
              <a:gd name="connsiteY2" fmla="*/ 699141 h 1874040"/>
              <a:gd name="connsiteX3" fmla="*/ 367567 w 1560768"/>
              <a:gd name="connsiteY3" fmla="*/ 1012797 h 1874040"/>
              <a:gd name="connsiteX4" fmla="*/ 705144 w 1560768"/>
              <a:gd name="connsiteY4" fmla="*/ 1343980 h 1874040"/>
              <a:gd name="connsiteX5" fmla="*/ 389856 w 1560768"/>
              <a:gd name="connsiteY5" fmla="*/ 1620847 h 1874040"/>
              <a:gd name="connsiteX6" fmla="*/ 338969 w 1560768"/>
              <a:gd name="connsiteY6" fmla="*/ 1874040 h 1874040"/>
              <a:gd name="connsiteX0" fmla="*/ 1560768 w 1560768"/>
              <a:gd name="connsiteY0" fmla="*/ 0 h 1874040"/>
              <a:gd name="connsiteX1" fmla="*/ 6039 w 1560768"/>
              <a:gd name="connsiteY1" fmla="*/ 313215 h 1874040"/>
              <a:gd name="connsiteX2" fmla="*/ 998778 w 1560768"/>
              <a:gd name="connsiteY2" fmla="*/ 699141 h 1874040"/>
              <a:gd name="connsiteX3" fmla="*/ 367567 w 1560768"/>
              <a:gd name="connsiteY3" fmla="*/ 1012797 h 1874040"/>
              <a:gd name="connsiteX4" fmla="*/ 705144 w 1560768"/>
              <a:gd name="connsiteY4" fmla="*/ 1343980 h 1874040"/>
              <a:gd name="connsiteX5" fmla="*/ 389856 w 1560768"/>
              <a:gd name="connsiteY5" fmla="*/ 1620847 h 1874040"/>
              <a:gd name="connsiteX6" fmla="*/ 338969 w 1560768"/>
              <a:gd name="connsiteY6" fmla="*/ 1874040 h 1874040"/>
              <a:gd name="connsiteX0" fmla="*/ 1560768 w 1560768"/>
              <a:gd name="connsiteY0" fmla="*/ 0 h 1874040"/>
              <a:gd name="connsiteX1" fmla="*/ 6039 w 1560768"/>
              <a:gd name="connsiteY1" fmla="*/ 313215 h 1874040"/>
              <a:gd name="connsiteX2" fmla="*/ 998778 w 1560768"/>
              <a:gd name="connsiteY2" fmla="*/ 699141 h 1874040"/>
              <a:gd name="connsiteX3" fmla="*/ 367567 w 1560768"/>
              <a:gd name="connsiteY3" fmla="*/ 1012797 h 1874040"/>
              <a:gd name="connsiteX4" fmla="*/ 705144 w 1560768"/>
              <a:gd name="connsiteY4" fmla="*/ 1343980 h 1874040"/>
              <a:gd name="connsiteX5" fmla="*/ 389856 w 1560768"/>
              <a:gd name="connsiteY5" fmla="*/ 1620847 h 1874040"/>
              <a:gd name="connsiteX6" fmla="*/ 405370 w 1560768"/>
              <a:gd name="connsiteY6" fmla="*/ 1874040 h 1874040"/>
              <a:gd name="connsiteX0" fmla="*/ 1560768 w 1560768"/>
              <a:gd name="connsiteY0" fmla="*/ 0 h 1874040"/>
              <a:gd name="connsiteX1" fmla="*/ 6039 w 1560768"/>
              <a:gd name="connsiteY1" fmla="*/ 313215 h 1874040"/>
              <a:gd name="connsiteX2" fmla="*/ 998778 w 1560768"/>
              <a:gd name="connsiteY2" fmla="*/ 699141 h 1874040"/>
              <a:gd name="connsiteX3" fmla="*/ 367567 w 1560768"/>
              <a:gd name="connsiteY3" fmla="*/ 1012797 h 1874040"/>
              <a:gd name="connsiteX4" fmla="*/ 705144 w 1560768"/>
              <a:gd name="connsiteY4" fmla="*/ 1343980 h 1874040"/>
              <a:gd name="connsiteX5" fmla="*/ 511591 w 1560768"/>
              <a:gd name="connsiteY5" fmla="*/ 1588001 h 1874040"/>
              <a:gd name="connsiteX6" fmla="*/ 405370 w 1560768"/>
              <a:gd name="connsiteY6" fmla="*/ 1874040 h 1874040"/>
              <a:gd name="connsiteX0" fmla="*/ 1560768 w 1560768"/>
              <a:gd name="connsiteY0" fmla="*/ 0 h 1906886"/>
              <a:gd name="connsiteX1" fmla="*/ 6039 w 1560768"/>
              <a:gd name="connsiteY1" fmla="*/ 313215 h 1906886"/>
              <a:gd name="connsiteX2" fmla="*/ 998778 w 1560768"/>
              <a:gd name="connsiteY2" fmla="*/ 699141 h 1906886"/>
              <a:gd name="connsiteX3" fmla="*/ 367567 w 1560768"/>
              <a:gd name="connsiteY3" fmla="*/ 1012797 h 1906886"/>
              <a:gd name="connsiteX4" fmla="*/ 705144 w 1560768"/>
              <a:gd name="connsiteY4" fmla="*/ 1343980 h 1906886"/>
              <a:gd name="connsiteX5" fmla="*/ 511591 w 1560768"/>
              <a:gd name="connsiteY5" fmla="*/ 1588001 h 1906886"/>
              <a:gd name="connsiteX6" fmla="*/ 482838 w 1560768"/>
              <a:gd name="connsiteY6" fmla="*/ 1906886 h 1906886"/>
              <a:gd name="connsiteX0" fmla="*/ 1560768 w 1560768"/>
              <a:gd name="connsiteY0" fmla="*/ 0 h 1864708"/>
              <a:gd name="connsiteX1" fmla="*/ 6039 w 1560768"/>
              <a:gd name="connsiteY1" fmla="*/ 313215 h 1864708"/>
              <a:gd name="connsiteX2" fmla="*/ 998778 w 1560768"/>
              <a:gd name="connsiteY2" fmla="*/ 699141 h 1864708"/>
              <a:gd name="connsiteX3" fmla="*/ 367567 w 1560768"/>
              <a:gd name="connsiteY3" fmla="*/ 1012797 h 1864708"/>
              <a:gd name="connsiteX4" fmla="*/ 705144 w 1560768"/>
              <a:gd name="connsiteY4" fmla="*/ 1343980 h 1864708"/>
              <a:gd name="connsiteX5" fmla="*/ 511591 w 1560768"/>
              <a:gd name="connsiteY5" fmla="*/ 1588001 h 1864708"/>
              <a:gd name="connsiteX6" fmla="*/ 492313 w 1560768"/>
              <a:gd name="connsiteY6" fmla="*/ 1864708 h 1864708"/>
              <a:gd name="connsiteX0" fmla="*/ 1560768 w 1560768"/>
              <a:gd name="connsiteY0" fmla="*/ 0 h 1878768"/>
              <a:gd name="connsiteX1" fmla="*/ 6039 w 1560768"/>
              <a:gd name="connsiteY1" fmla="*/ 313215 h 1878768"/>
              <a:gd name="connsiteX2" fmla="*/ 998778 w 1560768"/>
              <a:gd name="connsiteY2" fmla="*/ 699141 h 1878768"/>
              <a:gd name="connsiteX3" fmla="*/ 367567 w 1560768"/>
              <a:gd name="connsiteY3" fmla="*/ 1012797 h 1878768"/>
              <a:gd name="connsiteX4" fmla="*/ 705144 w 1560768"/>
              <a:gd name="connsiteY4" fmla="*/ 1343980 h 1878768"/>
              <a:gd name="connsiteX5" fmla="*/ 511591 w 1560768"/>
              <a:gd name="connsiteY5" fmla="*/ 1588001 h 1878768"/>
              <a:gd name="connsiteX6" fmla="*/ 478101 w 1560768"/>
              <a:gd name="connsiteY6" fmla="*/ 1878768 h 1878768"/>
              <a:gd name="connsiteX0" fmla="*/ 1560768 w 1560768"/>
              <a:gd name="connsiteY0" fmla="*/ 0 h 1869395"/>
              <a:gd name="connsiteX1" fmla="*/ 6039 w 1560768"/>
              <a:gd name="connsiteY1" fmla="*/ 313215 h 1869395"/>
              <a:gd name="connsiteX2" fmla="*/ 998778 w 1560768"/>
              <a:gd name="connsiteY2" fmla="*/ 699141 h 1869395"/>
              <a:gd name="connsiteX3" fmla="*/ 367567 w 1560768"/>
              <a:gd name="connsiteY3" fmla="*/ 1012797 h 1869395"/>
              <a:gd name="connsiteX4" fmla="*/ 705144 w 1560768"/>
              <a:gd name="connsiteY4" fmla="*/ 1343980 h 1869395"/>
              <a:gd name="connsiteX5" fmla="*/ 511591 w 1560768"/>
              <a:gd name="connsiteY5" fmla="*/ 1588001 h 1869395"/>
              <a:gd name="connsiteX6" fmla="*/ 525473 w 1560768"/>
              <a:gd name="connsiteY6" fmla="*/ 1869395 h 1869395"/>
              <a:gd name="connsiteX0" fmla="*/ 1560768 w 1560768"/>
              <a:gd name="connsiteY0" fmla="*/ 0 h 1869395"/>
              <a:gd name="connsiteX1" fmla="*/ 6039 w 1560768"/>
              <a:gd name="connsiteY1" fmla="*/ 313215 h 1869395"/>
              <a:gd name="connsiteX2" fmla="*/ 998778 w 1560768"/>
              <a:gd name="connsiteY2" fmla="*/ 699141 h 1869395"/>
              <a:gd name="connsiteX3" fmla="*/ 367567 w 1560768"/>
              <a:gd name="connsiteY3" fmla="*/ 1012797 h 1869395"/>
              <a:gd name="connsiteX4" fmla="*/ 705144 w 1560768"/>
              <a:gd name="connsiteY4" fmla="*/ 1343980 h 1869395"/>
              <a:gd name="connsiteX5" fmla="*/ 511591 w 1560768"/>
              <a:gd name="connsiteY5" fmla="*/ 1588001 h 1869395"/>
              <a:gd name="connsiteX6" fmla="*/ 501787 w 1560768"/>
              <a:gd name="connsiteY6" fmla="*/ 1869395 h 1869395"/>
              <a:gd name="connsiteX0" fmla="*/ 1560768 w 1560768"/>
              <a:gd name="connsiteY0" fmla="*/ 0 h 1869395"/>
              <a:gd name="connsiteX1" fmla="*/ 6039 w 1560768"/>
              <a:gd name="connsiteY1" fmla="*/ 313215 h 1869395"/>
              <a:gd name="connsiteX2" fmla="*/ 998778 w 1560768"/>
              <a:gd name="connsiteY2" fmla="*/ 699141 h 1869395"/>
              <a:gd name="connsiteX3" fmla="*/ 367567 w 1560768"/>
              <a:gd name="connsiteY3" fmla="*/ 1012797 h 1869395"/>
              <a:gd name="connsiteX4" fmla="*/ 705144 w 1560768"/>
              <a:gd name="connsiteY4" fmla="*/ 1343980 h 1869395"/>
              <a:gd name="connsiteX5" fmla="*/ 540014 w 1560768"/>
              <a:gd name="connsiteY5" fmla="*/ 1559883 h 1869395"/>
              <a:gd name="connsiteX6" fmla="*/ 501787 w 1560768"/>
              <a:gd name="connsiteY6" fmla="*/ 1869395 h 1869395"/>
              <a:gd name="connsiteX0" fmla="*/ 1560768 w 1560768"/>
              <a:gd name="connsiteY0" fmla="*/ 0 h 1869395"/>
              <a:gd name="connsiteX1" fmla="*/ 6039 w 1560768"/>
              <a:gd name="connsiteY1" fmla="*/ 313215 h 1869395"/>
              <a:gd name="connsiteX2" fmla="*/ 998778 w 1560768"/>
              <a:gd name="connsiteY2" fmla="*/ 699141 h 1869395"/>
              <a:gd name="connsiteX3" fmla="*/ 367567 w 1560768"/>
              <a:gd name="connsiteY3" fmla="*/ 1012797 h 1869395"/>
              <a:gd name="connsiteX4" fmla="*/ 705144 w 1560768"/>
              <a:gd name="connsiteY4" fmla="*/ 1343980 h 1869395"/>
              <a:gd name="connsiteX5" fmla="*/ 540014 w 1560768"/>
              <a:gd name="connsiteY5" fmla="*/ 1559883 h 1869395"/>
              <a:gd name="connsiteX6" fmla="*/ 501787 w 1560768"/>
              <a:gd name="connsiteY6" fmla="*/ 1869395 h 1869395"/>
              <a:gd name="connsiteX0" fmla="*/ 1560738 w 1560738"/>
              <a:gd name="connsiteY0" fmla="*/ 0 h 1869395"/>
              <a:gd name="connsiteX1" fmla="*/ 6009 w 1560738"/>
              <a:gd name="connsiteY1" fmla="*/ 313215 h 1869395"/>
              <a:gd name="connsiteX2" fmla="*/ 998748 w 1560738"/>
              <a:gd name="connsiteY2" fmla="*/ 699141 h 1869395"/>
              <a:gd name="connsiteX3" fmla="*/ 334376 w 1560738"/>
              <a:gd name="connsiteY3" fmla="*/ 1012797 h 1869395"/>
              <a:gd name="connsiteX4" fmla="*/ 705114 w 1560738"/>
              <a:gd name="connsiteY4" fmla="*/ 1343980 h 1869395"/>
              <a:gd name="connsiteX5" fmla="*/ 539984 w 1560738"/>
              <a:gd name="connsiteY5" fmla="*/ 1559883 h 1869395"/>
              <a:gd name="connsiteX6" fmla="*/ 501757 w 1560738"/>
              <a:gd name="connsiteY6" fmla="*/ 1869395 h 1869395"/>
              <a:gd name="connsiteX0" fmla="*/ 1560738 w 1560738"/>
              <a:gd name="connsiteY0" fmla="*/ 0 h 1869395"/>
              <a:gd name="connsiteX1" fmla="*/ 6009 w 1560738"/>
              <a:gd name="connsiteY1" fmla="*/ 313215 h 1869395"/>
              <a:gd name="connsiteX2" fmla="*/ 998748 w 1560738"/>
              <a:gd name="connsiteY2" fmla="*/ 699141 h 1869395"/>
              <a:gd name="connsiteX3" fmla="*/ 334376 w 1560738"/>
              <a:gd name="connsiteY3" fmla="*/ 1012797 h 1869395"/>
              <a:gd name="connsiteX4" fmla="*/ 705114 w 1560738"/>
              <a:gd name="connsiteY4" fmla="*/ 1343980 h 1869395"/>
              <a:gd name="connsiteX5" fmla="*/ 539984 w 1560738"/>
              <a:gd name="connsiteY5" fmla="*/ 1559883 h 1869395"/>
              <a:gd name="connsiteX6" fmla="*/ 501757 w 1560738"/>
              <a:gd name="connsiteY6" fmla="*/ 1869395 h 186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0738" h="1869395">
                <a:moveTo>
                  <a:pt x="1560738" y="0"/>
                </a:moveTo>
                <a:cubicBezTo>
                  <a:pt x="971307" y="101083"/>
                  <a:pt x="99674" y="196692"/>
                  <a:pt x="6009" y="313215"/>
                </a:cubicBezTo>
                <a:cubicBezTo>
                  <a:pt x="-87656" y="429739"/>
                  <a:pt x="944020" y="582544"/>
                  <a:pt x="998748" y="699141"/>
                </a:cubicBezTo>
                <a:cubicBezTo>
                  <a:pt x="1053476" y="815738"/>
                  <a:pt x="335943" y="863147"/>
                  <a:pt x="334376" y="1012797"/>
                </a:cubicBezTo>
                <a:cubicBezTo>
                  <a:pt x="332809" y="1162447"/>
                  <a:pt x="692177" y="1226215"/>
                  <a:pt x="705114" y="1343980"/>
                </a:cubicBezTo>
                <a:cubicBezTo>
                  <a:pt x="718051" y="1461745"/>
                  <a:pt x="569366" y="1416797"/>
                  <a:pt x="539984" y="1559883"/>
                </a:cubicBezTo>
                <a:cubicBezTo>
                  <a:pt x="478955" y="1724867"/>
                  <a:pt x="519460" y="1843619"/>
                  <a:pt x="501757" y="1869395"/>
                </a:cubicBezTo>
              </a:path>
            </a:pathLst>
          </a:custGeom>
          <a:ln w="76200">
            <a:solidFill>
              <a:srgbClr val="0000FF">
                <a:alpha val="50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9" name="角丸四角形 348"/>
          <p:cNvSpPr/>
          <p:nvPr/>
        </p:nvSpPr>
        <p:spPr>
          <a:xfrm>
            <a:off x="609600" y="5103542"/>
            <a:ext cx="3517429" cy="48345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O(log </a:t>
            </a:r>
            <a:r>
              <a:rPr kumimoji="1" lang="en-US" altLang="ja-JP" i="1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) time w/ random access</a:t>
            </a:r>
            <a:b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on SLP [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Bille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et al. 2011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50" name="角丸四角形 349"/>
          <p:cNvSpPr/>
          <p:nvPr/>
        </p:nvSpPr>
        <p:spPr>
          <a:xfrm>
            <a:off x="609600" y="5634732"/>
            <a:ext cx="3526794" cy="229183"/>
          </a:xfrm>
          <a:prstGeom prst="round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51" name="角丸四角形 350"/>
          <p:cNvSpPr/>
          <p:nvPr/>
        </p:nvSpPr>
        <p:spPr>
          <a:xfrm>
            <a:off x="609600" y="5911654"/>
            <a:ext cx="3526794" cy="22918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cxnSp>
        <p:nvCxnSpPr>
          <p:cNvPr id="352" name="直線矢印コネクタ 351"/>
          <p:cNvCxnSpPr>
            <a:stCxn id="349" idx="3"/>
            <a:endCxn id="319" idx="1"/>
          </p:cNvCxnSpPr>
          <p:nvPr/>
        </p:nvCxnSpPr>
        <p:spPr>
          <a:xfrm flipV="1">
            <a:off x="4127029" y="4772514"/>
            <a:ext cx="163572" cy="572754"/>
          </a:xfrm>
          <a:prstGeom prst="straightConnector1">
            <a:avLst/>
          </a:prstGeom>
          <a:ln w="38100" cmpd="sng"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50" idx="3"/>
            <a:endCxn id="203" idx="1"/>
          </p:cNvCxnSpPr>
          <p:nvPr/>
        </p:nvCxnSpPr>
        <p:spPr>
          <a:xfrm flipV="1">
            <a:off x="4136394" y="5244727"/>
            <a:ext cx="154207" cy="504597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51" idx="3"/>
            <a:endCxn id="204" idx="1"/>
          </p:cNvCxnSpPr>
          <p:nvPr/>
        </p:nvCxnSpPr>
        <p:spPr>
          <a:xfrm flipV="1">
            <a:off x="4136394" y="5620777"/>
            <a:ext cx="154207" cy="40546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77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2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animBg="1"/>
      <p:bldP spid="313" grpId="0" animBg="1"/>
      <p:bldP spid="5" grpId="0" animBg="1"/>
      <p:bldP spid="323" grpId="0" animBg="1"/>
      <p:bldP spid="324" grpId="0" animBg="1"/>
      <p:bldP spid="3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Background</a:t>
            </a:r>
          </a:p>
          <a:p>
            <a:r>
              <a:rPr kumimoji="1" lang="en-US" altLang="ja-JP" dirty="0" smtClean="0"/>
              <a:t>LZ78 Factorization</a:t>
            </a:r>
          </a:p>
          <a:p>
            <a:r>
              <a:rPr lang="en-US" altLang="ja-JP" dirty="0" smtClean="0"/>
              <a:t>Straight Line Programs (SLP)</a:t>
            </a:r>
          </a:p>
          <a:p>
            <a:r>
              <a:rPr lang="en-US" altLang="ja-JP" dirty="0" smtClean="0"/>
              <a:t>Algorithms</a:t>
            </a:r>
          </a:p>
          <a:p>
            <a:pPr lvl="1"/>
            <a:r>
              <a:rPr lang="en-US" altLang="ja-JP" dirty="0" smtClean="0">
                <a:sym typeface="Wingdings"/>
              </a:rPr>
              <a:t>LZ78 factorization using suffix trees</a:t>
            </a:r>
          </a:p>
          <a:p>
            <a:pPr lvl="1"/>
            <a:r>
              <a:rPr lang="en-US" altLang="ja-JP" dirty="0" smtClean="0">
                <a:sym typeface="Wingdings"/>
              </a:rPr>
              <a:t>SLP to LZ78</a:t>
            </a:r>
            <a:endParaRPr lang="en-US" altLang="ja-JP" dirty="0">
              <a:sym typeface="Wingdings"/>
            </a:endParaRPr>
          </a:p>
          <a:p>
            <a:pPr lvl="1"/>
            <a:r>
              <a:rPr lang="en-US" altLang="ja-JP" dirty="0" smtClean="0">
                <a:sym typeface="Wingdings"/>
              </a:rPr>
              <a:t>Improvements</a:t>
            </a:r>
          </a:p>
        </p:txBody>
      </p:sp>
    </p:spTree>
    <p:extLst>
      <p:ext uri="{BB962C8B-B14F-4D97-AF65-F5344CB8AC3E}">
        <p14:creationId xmlns:p14="http://schemas.microsoft.com/office/powerpoint/2010/main" val="426855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6345022" y="1719371"/>
            <a:ext cx="0" cy="2419479"/>
          </a:xfrm>
          <a:prstGeom prst="line">
            <a:avLst/>
          </a:prstGeom>
          <a:ln>
            <a:solidFill>
              <a:srgbClr val="B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6" name="図形グループ 435"/>
          <p:cNvGrpSpPr/>
          <p:nvPr/>
        </p:nvGrpSpPr>
        <p:grpSpPr>
          <a:xfrm>
            <a:off x="609600" y="4079149"/>
            <a:ext cx="3522119" cy="975143"/>
            <a:chOff x="528817" y="4180749"/>
            <a:chExt cx="3522119" cy="975143"/>
          </a:xfrm>
        </p:grpSpPr>
        <p:sp>
          <p:nvSpPr>
            <p:cNvPr id="437" name="角丸四角形 436"/>
            <p:cNvSpPr/>
            <p:nvPr/>
          </p:nvSpPr>
          <p:spPr>
            <a:xfrm>
              <a:off x="528817" y="4180749"/>
              <a:ext cx="3512755" cy="975143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t"/>
            <a:lstStyle/>
            <a:p>
              <a:pPr algn="ctr"/>
              <a:endParaRPr lang="en-US" altLang="ja-JP" spc="-300" dirty="0" smtClean="0">
                <a:latin typeface="Courier New"/>
                <a:cs typeface="Courier New"/>
              </a:endParaRPr>
            </a:p>
            <a:p>
              <a:pPr algn="ctr"/>
              <a:r>
                <a:rPr lang="en-US" altLang="ja-JP" spc="-300" dirty="0" smtClean="0">
                  <a:latin typeface="Courier New"/>
                  <a:cs typeface="Courier New"/>
                </a:rPr>
                <a:t>a a b a b a a b a a b b a b a a b</a:t>
              </a:r>
            </a:p>
          </p:txBody>
        </p:sp>
        <p:sp>
          <p:nvSpPr>
            <p:cNvPr id="438" name="正方形/長方形 437"/>
            <p:cNvSpPr/>
            <p:nvPr/>
          </p:nvSpPr>
          <p:spPr>
            <a:xfrm>
              <a:off x="783598" y="4767664"/>
              <a:ext cx="31503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5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(4)      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ja-JP" altLang="en-US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6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(4)    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   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　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7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)</a:t>
              </a:r>
              <a:endParaRPr lang="ja-JP" altLang="en-US" dirty="0"/>
            </a:p>
          </p:txBody>
        </p:sp>
        <p:sp>
          <p:nvSpPr>
            <p:cNvPr id="439" name="テキスト ボックス 438"/>
            <p:cNvSpPr txBox="1"/>
            <p:nvPr/>
          </p:nvSpPr>
          <p:spPr>
            <a:xfrm>
              <a:off x="534365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0" name="テキスト ボックス 439"/>
            <p:cNvSpPr txBox="1"/>
            <p:nvPr/>
          </p:nvSpPr>
          <p:spPr>
            <a:xfrm>
              <a:off x="751403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1" name="テキスト ボックス 440"/>
            <p:cNvSpPr txBox="1"/>
            <p:nvPr/>
          </p:nvSpPr>
          <p:spPr>
            <a:xfrm>
              <a:off x="947902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2" name="テキスト ボックス 441"/>
            <p:cNvSpPr txBox="1"/>
            <p:nvPr/>
          </p:nvSpPr>
          <p:spPr>
            <a:xfrm>
              <a:off x="114440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3" name="テキスト ボックス 442"/>
            <p:cNvSpPr txBox="1"/>
            <p:nvPr/>
          </p:nvSpPr>
          <p:spPr>
            <a:xfrm>
              <a:off x="1340898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4" name="テキスト ボックス 443"/>
            <p:cNvSpPr txBox="1"/>
            <p:nvPr/>
          </p:nvSpPr>
          <p:spPr>
            <a:xfrm>
              <a:off x="1518449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5" name="テキスト ボックス 444"/>
            <p:cNvSpPr txBox="1"/>
            <p:nvPr/>
          </p:nvSpPr>
          <p:spPr>
            <a:xfrm>
              <a:off x="1714569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>
                  <a:latin typeface="Courier New"/>
                  <a:cs typeface="Courier New"/>
                </a:rPr>
                <a:t>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6" name="テキスト ボックス 445"/>
            <p:cNvSpPr txBox="1"/>
            <p:nvPr/>
          </p:nvSpPr>
          <p:spPr>
            <a:xfrm>
              <a:off x="1920150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7" name="テキスト ボックス 446"/>
            <p:cNvSpPr txBox="1"/>
            <p:nvPr/>
          </p:nvSpPr>
          <p:spPr>
            <a:xfrm>
              <a:off x="211573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8" name="テキスト ボックス 447"/>
            <p:cNvSpPr txBox="1"/>
            <p:nvPr/>
          </p:nvSpPr>
          <p:spPr>
            <a:xfrm>
              <a:off x="22663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9" name="テキスト ボックス 448"/>
            <p:cNvSpPr txBox="1"/>
            <p:nvPr/>
          </p:nvSpPr>
          <p:spPr>
            <a:xfrm>
              <a:off x="2472185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0" name="テキスト ボックス 449"/>
            <p:cNvSpPr txBox="1"/>
            <p:nvPr/>
          </p:nvSpPr>
          <p:spPr>
            <a:xfrm>
              <a:off x="2672993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1" name="テキスト ボックス 450"/>
            <p:cNvSpPr txBox="1"/>
            <p:nvPr/>
          </p:nvSpPr>
          <p:spPr>
            <a:xfrm>
              <a:off x="28706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2" name="テキスト ボックス 451"/>
            <p:cNvSpPr txBox="1"/>
            <p:nvPr/>
          </p:nvSpPr>
          <p:spPr>
            <a:xfrm>
              <a:off x="3068231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3" name="テキスト ボックス 452"/>
            <p:cNvSpPr txBox="1"/>
            <p:nvPr/>
          </p:nvSpPr>
          <p:spPr>
            <a:xfrm>
              <a:off x="326585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4" name="テキスト ボックス 453"/>
            <p:cNvSpPr txBox="1"/>
            <p:nvPr/>
          </p:nvSpPr>
          <p:spPr>
            <a:xfrm>
              <a:off x="3463469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5" name="テキスト ボックス 454"/>
            <p:cNvSpPr txBox="1"/>
            <p:nvPr/>
          </p:nvSpPr>
          <p:spPr>
            <a:xfrm>
              <a:off x="367391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cxnSp>
          <p:nvCxnSpPr>
            <p:cNvPr id="456" name="直線コネクタ 455"/>
            <p:cNvCxnSpPr/>
            <p:nvPr/>
          </p:nvCxnSpPr>
          <p:spPr>
            <a:xfrm>
              <a:off x="1583397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/>
            <p:cNvCxnSpPr/>
            <p:nvPr/>
          </p:nvCxnSpPr>
          <p:spPr>
            <a:xfrm>
              <a:off x="2768390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図形グループ 204"/>
          <p:cNvGrpSpPr/>
          <p:nvPr/>
        </p:nvGrpSpPr>
        <p:grpSpPr>
          <a:xfrm>
            <a:off x="4024972" y="1496184"/>
            <a:ext cx="4778763" cy="2669555"/>
            <a:chOff x="834923" y="2610193"/>
            <a:chExt cx="7103732" cy="3968348"/>
          </a:xfrm>
        </p:grpSpPr>
        <p:sp>
          <p:nvSpPr>
            <p:cNvPr id="207" name="テキスト ボックス 206"/>
            <p:cNvSpPr txBox="1"/>
            <p:nvPr/>
          </p:nvSpPr>
          <p:spPr>
            <a:xfrm>
              <a:off x="834923" y="5646964"/>
              <a:ext cx="515976" cy="5032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i="1" dirty="0" smtClean="0">
                  <a:latin typeface="Times New Roman"/>
                  <a:cs typeface="Times New Roman"/>
                </a:rPr>
                <a:t>S</a:t>
              </a:r>
              <a:endParaRPr kumimoji="1" lang="ja-JP" altLang="en-US" sz="1600" i="1" dirty="0">
                <a:latin typeface="Times New Roman"/>
                <a:cs typeface="Times New Roman"/>
              </a:endParaRPr>
            </a:p>
          </p:txBody>
        </p:sp>
        <p:grpSp>
          <p:nvGrpSpPr>
            <p:cNvPr id="208" name="図形グループ 207"/>
            <p:cNvGrpSpPr/>
            <p:nvPr/>
          </p:nvGrpSpPr>
          <p:grpSpPr>
            <a:xfrm>
              <a:off x="1259214" y="2610193"/>
              <a:ext cx="6586355" cy="3533462"/>
              <a:chOff x="2142691" y="3308007"/>
              <a:chExt cx="6586355" cy="3533462"/>
            </a:xfrm>
          </p:grpSpPr>
          <p:sp>
            <p:nvSpPr>
              <p:cNvPr id="337" name="円/楕円 336"/>
              <p:cNvSpPr/>
              <p:nvPr/>
            </p:nvSpPr>
            <p:spPr>
              <a:xfrm>
                <a:off x="6020906" y="3308007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>
                    <a:latin typeface="Times New Roman"/>
                    <a:cs typeface="Times New Roman"/>
                  </a:rPr>
                  <a:t>7</a:t>
                </a:r>
                <a:endParaRPr kumimoji="1" lang="ja-JP" altLang="en-US" sz="1200" dirty="0"/>
              </a:p>
            </p:txBody>
          </p:sp>
          <p:cxnSp>
            <p:nvCxnSpPr>
              <p:cNvPr id="338" name="直線コネクタ 337"/>
              <p:cNvCxnSpPr>
                <a:stCxn id="337" idx="3"/>
                <a:endCxn id="354" idx="0"/>
              </p:cNvCxnSpPr>
              <p:nvPr/>
            </p:nvCxnSpPr>
            <p:spPr>
              <a:xfrm flipH="1">
                <a:off x="3677497" y="3639781"/>
                <a:ext cx="2400333" cy="2545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直線コネクタ 338"/>
              <p:cNvCxnSpPr>
                <a:stCxn id="337" idx="5"/>
                <a:endCxn id="406" idx="0"/>
              </p:cNvCxnSpPr>
              <p:nvPr/>
            </p:nvCxnSpPr>
            <p:spPr>
              <a:xfrm>
                <a:off x="6352680" y="3639781"/>
                <a:ext cx="1402549" cy="2736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直線コネクタ 339"/>
              <p:cNvCxnSpPr>
                <a:stCxn id="367" idx="3"/>
                <a:endCxn id="361" idx="0"/>
              </p:cNvCxnSpPr>
              <p:nvPr/>
            </p:nvCxnSpPr>
            <p:spPr>
              <a:xfrm flipH="1">
                <a:off x="2372413" y="4721659"/>
                <a:ext cx="130694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直線コネクタ 340"/>
              <p:cNvCxnSpPr>
                <a:stCxn id="367" idx="5"/>
                <a:endCxn id="362" idx="0"/>
              </p:cNvCxnSpPr>
              <p:nvPr/>
            </p:nvCxnSpPr>
            <p:spPr>
              <a:xfrm>
                <a:off x="2777957" y="4721659"/>
                <a:ext cx="371919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直線コネクタ 341"/>
              <p:cNvCxnSpPr>
                <a:stCxn id="362" idx="5"/>
                <a:endCxn id="355" idx="0"/>
              </p:cNvCxnSpPr>
              <p:nvPr/>
            </p:nvCxnSpPr>
            <p:spPr>
              <a:xfrm>
                <a:off x="3287301" y="5217245"/>
                <a:ext cx="10879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直線コネクタ 342"/>
              <p:cNvCxnSpPr>
                <a:stCxn id="362" idx="3"/>
                <a:endCxn id="356" idx="0"/>
              </p:cNvCxnSpPr>
              <p:nvPr/>
            </p:nvCxnSpPr>
            <p:spPr>
              <a:xfrm flipH="1">
                <a:off x="2884255" y="5217245"/>
                <a:ext cx="12819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直線コネクタ 343"/>
              <p:cNvCxnSpPr>
                <a:stCxn id="363" idx="3"/>
                <a:endCxn id="357" idx="0"/>
              </p:cNvCxnSpPr>
              <p:nvPr/>
            </p:nvCxnSpPr>
            <p:spPr>
              <a:xfrm flipH="1">
                <a:off x="3909913" y="5217245"/>
                <a:ext cx="1522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直線コネクタ 344"/>
              <p:cNvCxnSpPr>
                <a:stCxn id="363" idx="5"/>
                <a:endCxn id="358" idx="0"/>
              </p:cNvCxnSpPr>
              <p:nvPr/>
            </p:nvCxnSpPr>
            <p:spPr>
              <a:xfrm>
                <a:off x="4337040" y="5217245"/>
                <a:ext cx="356661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6" name="円/楕円 345"/>
              <p:cNvSpPr/>
              <p:nvPr/>
            </p:nvSpPr>
            <p:spPr>
              <a:xfrm>
                <a:off x="4750897" y="5876643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47" name="円/楕円 346"/>
              <p:cNvSpPr/>
              <p:nvPr/>
            </p:nvSpPr>
            <p:spPr>
              <a:xfrm>
                <a:off x="4225658" y="5876643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348" name="直線コネクタ 347"/>
              <p:cNvCxnSpPr>
                <a:stCxn id="358" idx="5"/>
                <a:endCxn id="346" idx="0"/>
              </p:cNvCxnSpPr>
              <p:nvPr/>
            </p:nvCxnSpPr>
            <p:spPr>
              <a:xfrm>
                <a:off x="4831126" y="5712831"/>
                <a:ext cx="11412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直線コネクタ 348"/>
              <p:cNvCxnSpPr>
                <a:stCxn id="358" idx="3"/>
                <a:endCxn id="347" idx="0"/>
              </p:cNvCxnSpPr>
              <p:nvPr/>
            </p:nvCxnSpPr>
            <p:spPr>
              <a:xfrm flipH="1">
                <a:off x="4420007" y="5712831"/>
                <a:ext cx="136269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直線コネクタ 349"/>
              <p:cNvCxnSpPr>
                <a:stCxn id="363" idx="0"/>
                <a:endCxn id="368" idx="3"/>
              </p:cNvCxnSpPr>
              <p:nvPr/>
            </p:nvCxnSpPr>
            <p:spPr>
              <a:xfrm flipV="1">
                <a:off x="4199615" y="4721659"/>
                <a:ext cx="8041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直線コネクタ 350"/>
              <p:cNvCxnSpPr>
                <a:stCxn id="364" idx="5"/>
                <a:endCxn id="359" idx="0"/>
              </p:cNvCxnSpPr>
              <p:nvPr/>
            </p:nvCxnSpPr>
            <p:spPr>
              <a:xfrm>
                <a:off x="5836757" y="5217245"/>
                <a:ext cx="11491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直線コネクタ 351"/>
              <p:cNvCxnSpPr>
                <a:stCxn id="364" idx="3"/>
                <a:endCxn id="360" idx="0"/>
              </p:cNvCxnSpPr>
              <p:nvPr/>
            </p:nvCxnSpPr>
            <p:spPr>
              <a:xfrm flipH="1">
                <a:off x="5439832" y="5217245"/>
                <a:ext cx="12207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直線コネクタ 352"/>
              <p:cNvCxnSpPr>
                <a:stCxn id="364" idx="0"/>
                <a:endCxn id="368" idx="5"/>
              </p:cNvCxnSpPr>
              <p:nvPr/>
            </p:nvCxnSpPr>
            <p:spPr>
              <a:xfrm flipH="1" flipV="1">
                <a:off x="5278642" y="4721659"/>
                <a:ext cx="42069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4" name="円/楕円 353"/>
              <p:cNvSpPr/>
              <p:nvPr/>
            </p:nvSpPr>
            <p:spPr>
              <a:xfrm>
                <a:off x="3483148" y="3894299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6</a:t>
                </a:r>
                <a:endParaRPr kumimoji="1" lang="ja-JP" altLang="en-US" sz="1200" dirty="0"/>
              </a:p>
            </p:txBody>
          </p:sp>
          <p:sp>
            <p:nvSpPr>
              <p:cNvPr id="355" name="円/楕円 354"/>
              <p:cNvSpPr/>
              <p:nvPr/>
            </p:nvSpPr>
            <p:spPr>
              <a:xfrm>
                <a:off x="3201748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56" name="円/楕円 355"/>
              <p:cNvSpPr/>
              <p:nvPr/>
            </p:nvSpPr>
            <p:spPr>
              <a:xfrm>
                <a:off x="2689906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57" name="円/楕円 356"/>
              <p:cNvSpPr/>
              <p:nvPr/>
            </p:nvSpPr>
            <p:spPr>
              <a:xfrm>
                <a:off x="3715564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58" name="円/楕円 357"/>
              <p:cNvSpPr/>
              <p:nvPr/>
            </p:nvSpPr>
            <p:spPr>
              <a:xfrm>
                <a:off x="4499352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59" name="円/楕円 358"/>
              <p:cNvSpPr/>
              <p:nvPr/>
            </p:nvSpPr>
            <p:spPr>
              <a:xfrm>
                <a:off x="5757325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60" name="円/楕円 359"/>
              <p:cNvSpPr/>
              <p:nvPr/>
            </p:nvSpPr>
            <p:spPr>
              <a:xfrm>
                <a:off x="5245483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61" name="円/楕円 360"/>
              <p:cNvSpPr/>
              <p:nvPr/>
            </p:nvSpPr>
            <p:spPr>
              <a:xfrm>
                <a:off x="2178064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62" name="円/楕円 361"/>
              <p:cNvSpPr/>
              <p:nvPr/>
            </p:nvSpPr>
            <p:spPr>
              <a:xfrm>
                <a:off x="2955527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63" name="円/楕円 362"/>
              <p:cNvSpPr/>
              <p:nvPr/>
            </p:nvSpPr>
            <p:spPr>
              <a:xfrm>
                <a:off x="4005266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64" name="円/楕円 363"/>
              <p:cNvSpPr/>
              <p:nvPr/>
            </p:nvSpPr>
            <p:spPr>
              <a:xfrm>
                <a:off x="5504983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cxnSp>
            <p:nvCxnSpPr>
              <p:cNvPr id="365" name="直線コネクタ 364"/>
              <p:cNvCxnSpPr>
                <a:stCxn id="354" idx="3"/>
                <a:endCxn id="367" idx="0"/>
              </p:cNvCxnSpPr>
              <p:nvPr/>
            </p:nvCxnSpPr>
            <p:spPr>
              <a:xfrm flipH="1">
                <a:off x="2640532" y="4226073"/>
                <a:ext cx="89954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直線コネクタ 365"/>
              <p:cNvCxnSpPr>
                <a:stCxn id="354" idx="5"/>
                <a:endCxn id="368" idx="0"/>
              </p:cNvCxnSpPr>
              <p:nvPr/>
            </p:nvCxnSpPr>
            <p:spPr>
              <a:xfrm>
                <a:off x="3814922" y="4226073"/>
                <a:ext cx="132629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7" name="円/楕円 366"/>
              <p:cNvSpPr/>
              <p:nvPr/>
            </p:nvSpPr>
            <p:spPr>
              <a:xfrm>
                <a:off x="2446183" y="4389885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68" name="円/楕円 367"/>
              <p:cNvSpPr/>
              <p:nvPr/>
            </p:nvSpPr>
            <p:spPr>
              <a:xfrm>
                <a:off x="4946868" y="4389885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  <p:sp>
            <p:nvSpPr>
              <p:cNvPr id="369" name="テキスト ボックス 368"/>
              <p:cNvSpPr txBox="1"/>
              <p:nvPr/>
            </p:nvSpPr>
            <p:spPr>
              <a:xfrm>
                <a:off x="2142691" y="6338200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0" name="テキスト ボックス 369"/>
              <p:cNvSpPr txBox="1"/>
              <p:nvPr/>
            </p:nvSpPr>
            <p:spPr>
              <a:xfrm>
                <a:off x="2644560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1" name="テキスト ボックス 370"/>
              <p:cNvSpPr txBox="1"/>
              <p:nvPr/>
            </p:nvSpPr>
            <p:spPr>
              <a:xfrm>
                <a:off x="3146424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2" name="テキスト ボックス 371"/>
              <p:cNvSpPr txBox="1"/>
              <p:nvPr/>
            </p:nvSpPr>
            <p:spPr>
              <a:xfrm>
                <a:off x="367488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3" name="テキスト ボックス 372"/>
              <p:cNvSpPr txBox="1"/>
              <p:nvPr/>
            </p:nvSpPr>
            <p:spPr>
              <a:xfrm>
                <a:off x="4176760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4" name="テキスト ボックス 373"/>
              <p:cNvSpPr txBox="1"/>
              <p:nvPr/>
            </p:nvSpPr>
            <p:spPr>
              <a:xfrm>
                <a:off x="4705227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5" name="テキスト ボックス 374"/>
              <p:cNvSpPr txBox="1"/>
              <p:nvPr/>
            </p:nvSpPr>
            <p:spPr>
              <a:xfrm>
                <a:off x="5207095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6" name="テキスト ボックス 375"/>
              <p:cNvSpPr txBox="1"/>
              <p:nvPr/>
            </p:nvSpPr>
            <p:spPr>
              <a:xfrm>
                <a:off x="5708956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7" name="テキスト ボックス 376"/>
              <p:cNvSpPr txBox="1"/>
              <p:nvPr/>
            </p:nvSpPr>
            <p:spPr>
              <a:xfrm>
                <a:off x="6237423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8" name="テキスト ボックス 377"/>
              <p:cNvSpPr txBox="1"/>
              <p:nvPr/>
            </p:nvSpPr>
            <p:spPr>
              <a:xfrm>
                <a:off x="6739292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9" name="テキスト ボックス 378"/>
              <p:cNvSpPr txBox="1"/>
              <p:nvPr/>
            </p:nvSpPr>
            <p:spPr>
              <a:xfrm>
                <a:off x="726775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80" name="テキスト ボックス 379"/>
              <p:cNvSpPr txBox="1"/>
              <p:nvPr/>
            </p:nvSpPr>
            <p:spPr>
              <a:xfrm>
                <a:off x="7769628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81" name="テキスト ボックス 380"/>
              <p:cNvSpPr txBox="1"/>
              <p:nvPr/>
            </p:nvSpPr>
            <p:spPr>
              <a:xfrm>
                <a:off x="827149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cxnSp>
            <p:nvCxnSpPr>
              <p:cNvPr id="382" name="直線コネクタ 381"/>
              <p:cNvCxnSpPr>
                <a:stCxn id="361" idx="4"/>
                <a:endCxn id="369" idx="0"/>
              </p:cNvCxnSpPr>
              <p:nvPr/>
            </p:nvCxnSpPr>
            <p:spPr>
              <a:xfrm flipH="1">
                <a:off x="2371465" y="5274170"/>
                <a:ext cx="948" cy="106403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直線コネクタ 382"/>
              <p:cNvCxnSpPr>
                <a:stCxn id="356" idx="4"/>
                <a:endCxn id="370" idx="0"/>
              </p:cNvCxnSpPr>
              <p:nvPr/>
            </p:nvCxnSpPr>
            <p:spPr>
              <a:xfrm flipH="1">
                <a:off x="2873334" y="5769756"/>
                <a:ext cx="10921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直線コネクタ 383"/>
              <p:cNvCxnSpPr>
                <a:stCxn id="355" idx="4"/>
                <a:endCxn id="371" idx="0"/>
              </p:cNvCxnSpPr>
              <p:nvPr/>
            </p:nvCxnSpPr>
            <p:spPr>
              <a:xfrm flipH="1">
                <a:off x="3375198" y="5769755"/>
                <a:ext cx="20899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直線コネクタ 384"/>
              <p:cNvCxnSpPr>
                <a:stCxn id="360" idx="4"/>
                <a:endCxn id="375" idx="0"/>
              </p:cNvCxnSpPr>
              <p:nvPr/>
            </p:nvCxnSpPr>
            <p:spPr>
              <a:xfrm flipH="1">
                <a:off x="5435869" y="5769755"/>
                <a:ext cx="3963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線コネクタ 385"/>
              <p:cNvCxnSpPr>
                <a:stCxn id="359" idx="4"/>
                <a:endCxn id="376" idx="0"/>
              </p:cNvCxnSpPr>
              <p:nvPr/>
            </p:nvCxnSpPr>
            <p:spPr>
              <a:xfrm flipH="1">
                <a:off x="5937730" y="5769755"/>
                <a:ext cx="13944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直線コネクタ 386"/>
              <p:cNvCxnSpPr>
                <a:stCxn id="357" idx="4"/>
                <a:endCxn id="372" idx="0"/>
              </p:cNvCxnSpPr>
              <p:nvPr/>
            </p:nvCxnSpPr>
            <p:spPr>
              <a:xfrm flipH="1">
                <a:off x="3903663" y="5769755"/>
                <a:ext cx="6249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線コネクタ 387"/>
              <p:cNvCxnSpPr>
                <a:stCxn id="347" idx="4"/>
                <a:endCxn id="373" idx="0"/>
              </p:cNvCxnSpPr>
              <p:nvPr/>
            </p:nvCxnSpPr>
            <p:spPr>
              <a:xfrm flipH="1">
                <a:off x="4405534" y="6265342"/>
                <a:ext cx="14474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線コネクタ 388"/>
              <p:cNvCxnSpPr>
                <a:stCxn id="346" idx="4"/>
                <a:endCxn id="374" idx="0"/>
              </p:cNvCxnSpPr>
              <p:nvPr/>
            </p:nvCxnSpPr>
            <p:spPr>
              <a:xfrm flipH="1">
                <a:off x="4934001" y="6265342"/>
                <a:ext cx="11246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線コネクタ 389"/>
              <p:cNvCxnSpPr>
                <a:stCxn id="404" idx="3"/>
                <a:endCxn id="400" idx="0"/>
              </p:cNvCxnSpPr>
              <p:nvPr/>
            </p:nvCxnSpPr>
            <p:spPr>
              <a:xfrm flipH="1">
                <a:off x="6474551" y="4740790"/>
                <a:ext cx="1522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線コネクタ 390"/>
              <p:cNvCxnSpPr>
                <a:stCxn id="404" idx="5"/>
                <a:endCxn id="401" idx="0"/>
              </p:cNvCxnSpPr>
              <p:nvPr/>
            </p:nvCxnSpPr>
            <p:spPr>
              <a:xfrm>
                <a:off x="6901678" y="4740790"/>
                <a:ext cx="353652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2" name="円/楕円 391"/>
              <p:cNvSpPr/>
              <p:nvPr/>
            </p:nvSpPr>
            <p:spPr>
              <a:xfrm>
                <a:off x="7303886" y="5400188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93" name="円/楕円 392"/>
              <p:cNvSpPr/>
              <p:nvPr/>
            </p:nvSpPr>
            <p:spPr>
              <a:xfrm>
                <a:off x="6792044" y="5400188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394" name="直線コネクタ 393"/>
              <p:cNvCxnSpPr>
                <a:stCxn id="401" idx="5"/>
                <a:endCxn id="392" idx="0"/>
              </p:cNvCxnSpPr>
              <p:nvPr/>
            </p:nvCxnSpPr>
            <p:spPr>
              <a:xfrm>
                <a:off x="7392755" y="5236376"/>
                <a:ext cx="10548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線コネクタ 394"/>
              <p:cNvCxnSpPr>
                <a:stCxn id="401" idx="3"/>
                <a:endCxn id="393" idx="0"/>
              </p:cNvCxnSpPr>
              <p:nvPr/>
            </p:nvCxnSpPr>
            <p:spPr>
              <a:xfrm flipH="1">
                <a:off x="6986393" y="5236376"/>
                <a:ext cx="131512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線コネクタ 395"/>
              <p:cNvCxnSpPr>
                <a:stCxn id="404" idx="0"/>
                <a:endCxn id="406" idx="3"/>
              </p:cNvCxnSpPr>
              <p:nvPr/>
            </p:nvCxnSpPr>
            <p:spPr>
              <a:xfrm flipV="1">
                <a:off x="6764253" y="4245204"/>
                <a:ext cx="853551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直線コネクタ 396"/>
              <p:cNvCxnSpPr>
                <a:stCxn id="405" idx="5"/>
                <a:endCxn id="402" idx="0"/>
              </p:cNvCxnSpPr>
              <p:nvPr/>
            </p:nvCxnSpPr>
            <p:spPr>
              <a:xfrm>
                <a:off x="8401395" y="4740790"/>
                <a:ext cx="11491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直線コネクタ 397"/>
              <p:cNvCxnSpPr>
                <a:stCxn id="405" idx="3"/>
                <a:endCxn id="403" idx="0"/>
              </p:cNvCxnSpPr>
              <p:nvPr/>
            </p:nvCxnSpPr>
            <p:spPr>
              <a:xfrm flipH="1">
                <a:off x="8004470" y="4740790"/>
                <a:ext cx="12207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直線コネクタ 398"/>
              <p:cNvCxnSpPr>
                <a:stCxn id="405" idx="0"/>
                <a:endCxn id="406" idx="5"/>
              </p:cNvCxnSpPr>
              <p:nvPr/>
            </p:nvCxnSpPr>
            <p:spPr>
              <a:xfrm flipH="1" flipV="1">
                <a:off x="7892654" y="4245204"/>
                <a:ext cx="37131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0" name="円/楕円 399"/>
              <p:cNvSpPr/>
              <p:nvPr/>
            </p:nvSpPr>
            <p:spPr>
              <a:xfrm>
                <a:off x="6280202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401" name="円/楕円 400"/>
              <p:cNvSpPr/>
              <p:nvPr/>
            </p:nvSpPr>
            <p:spPr>
              <a:xfrm>
                <a:off x="7060981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402" name="円/楕円 401"/>
              <p:cNvSpPr/>
              <p:nvPr/>
            </p:nvSpPr>
            <p:spPr>
              <a:xfrm>
                <a:off x="8321963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403" name="円/楕円 402"/>
              <p:cNvSpPr/>
              <p:nvPr/>
            </p:nvSpPr>
            <p:spPr>
              <a:xfrm>
                <a:off x="7810121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404" name="円/楕円 403"/>
              <p:cNvSpPr/>
              <p:nvPr/>
            </p:nvSpPr>
            <p:spPr>
              <a:xfrm>
                <a:off x="6569904" y="4409016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405" name="円/楕円 404"/>
              <p:cNvSpPr/>
              <p:nvPr/>
            </p:nvSpPr>
            <p:spPr>
              <a:xfrm>
                <a:off x="8069621" y="4409016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406" name="円/楕円 405"/>
              <p:cNvSpPr/>
              <p:nvPr/>
            </p:nvSpPr>
            <p:spPr>
              <a:xfrm>
                <a:off x="7560880" y="3913430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  <p:cxnSp>
            <p:nvCxnSpPr>
              <p:cNvPr id="407" name="直線コネクタ 406"/>
              <p:cNvCxnSpPr>
                <a:stCxn id="403" idx="4"/>
                <a:endCxn id="380" idx="0"/>
              </p:cNvCxnSpPr>
              <p:nvPr/>
            </p:nvCxnSpPr>
            <p:spPr>
              <a:xfrm flipH="1">
                <a:off x="7998402" y="5293300"/>
                <a:ext cx="6068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直線コネクタ 407"/>
              <p:cNvCxnSpPr>
                <a:stCxn id="402" idx="4"/>
                <a:endCxn id="381" idx="0"/>
              </p:cNvCxnSpPr>
              <p:nvPr/>
            </p:nvCxnSpPr>
            <p:spPr>
              <a:xfrm flipH="1">
                <a:off x="8500273" y="5293300"/>
                <a:ext cx="16038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直線コネクタ 408"/>
              <p:cNvCxnSpPr>
                <a:stCxn id="400" idx="4"/>
                <a:endCxn id="377" idx="0"/>
              </p:cNvCxnSpPr>
              <p:nvPr/>
            </p:nvCxnSpPr>
            <p:spPr>
              <a:xfrm flipH="1">
                <a:off x="6466197" y="5293300"/>
                <a:ext cx="8354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線コネクタ 409"/>
              <p:cNvCxnSpPr>
                <a:stCxn id="393" idx="4"/>
                <a:endCxn id="378" idx="0"/>
              </p:cNvCxnSpPr>
              <p:nvPr/>
            </p:nvCxnSpPr>
            <p:spPr>
              <a:xfrm flipH="1">
                <a:off x="6968066" y="5788887"/>
                <a:ext cx="18327" cy="54931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線コネクタ 410"/>
              <p:cNvCxnSpPr>
                <a:stCxn id="392" idx="4"/>
                <a:endCxn id="379" idx="0"/>
              </p:cNvCxnSpPr>
              <p:nvPr/>
            </p:nvCxnSpPr>
            <p:spPr>
              <a:xfrm flipH="1">
                <a:off x="7496533" y="5788887"/>
                <a:ext cx="1702" cy="54931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9" name="テキスト ボックス 208"/>
            <p:cNvSpPr txBox="1"/>
            <p:nvPr/>
          </p:nvSpPr>
          <p:spPr>
            <a:xfrm>
              <a:off x="1253458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17" name="テキスト ボックス 216"/>
            <p:cNvSpPr txBox="1"/>
            <p:nvPr/>
          </p:nvSpPr>
          <p:spPr>
            <a:xfrm>
              <a:off x="1755323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2257191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0" name="テキスト ボックス 319"/>
            <p:cNvSpPr txBox="1"/>
            <p:nvPr/>
          </p:nvSpPr>
          <p:spPr>
            <a:xfrm>
              <a:off x="2785658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1" name="テキスト ボックス 320"/>
            <p:cNvSpPr txBox="1"/>
            <p:nvPr/>
          </p:nvSpPr>
          <p:spPr>
            <a:xfrm>
              <a:off x="3287525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2" name="テキスト ボックス 321"/>
            <p:cNvSpPr txBox="1"/>
            <p:nvPr/>
          </p:nvSpPr>
          <p:spPr>
            <a:xfrm>
              <a:off x="3815992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5" name="テキスト ボックス 324"/>
            <p:cNvSpPr txBox="1"/>
            <p:nvPr/>
          </p:nvSpPr>
          <p:spPr>
            <a:xfrm>
              <a:off x="4317859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Courier New"/>
                  <a:cs typeface="Courier New"/>
                </a:rPr>
                <a:t>7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8" name="テキスト ボックス 327"/>
            <p:cNvSpPr txBox="1"/>
            <p:nvPr/>
          </p:nvSpPr>
          <p:spPr>
            <a:xfrm>
              <a:off x="4819725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9" name="テキスト ボックス 328"/>
            <p:cNvSpPr txBox="1"/>
            <p:nvPr/>
          </p:nvSpPr>
          <p:spPr>
            <a:xfrm>
              <a:off x="5348193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0" name="テキスト ボックス 329"/>
            <p:cNvSpPr txBox="1"/>
            <p:nvPr/>
          </p:nvSpPr>
          <p:spPr>
            <a:xfrm>
              <a:off x="5765867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6294334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6796201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6" name="テキスト ボックス 335"/>
            <p:cNvSpPr txBox="1"/>
            <p:nvPr/>
          </p:nvSpPr>
          <p:spPr>
            <a:xfrm>
              <a:off x="7298073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</p:grpSp>
      <p:grpSp>
        <p:nvGrpSpPr>
          <p:cNvPr id="135" name="図形グループ 134"/>
          <p:cNvGrpSpPr/>
          <p:nvPr/>
        </p:nvGrpSpPr>
        <p:grpSpPr>
          <a:xfrm>
            <a:off x="616527" y="1543819"/>
            <a:ext cx="3405132" cy="2386713"/>
            <a:chOff x="527678" y="2687604"/>
            <a:chExt cx="3405132" cy="2386713"/>
          </a:xfrm>
        </p:grpSpPr>
        <p:cxnSp>
          <p:nvCxnSpPr>
            <p:cNvPr id="151" name="直線矢印コネクタ 150"/>
            <p:cNvCxnSpPr>
              <a:stCxn id="155" idx="3"/>
              <a:endCxn id="184" idx="7"/>
            </p:cNvCxnSpPr>
            <p:nvPr/>
          </p:nvCxnSpPr>
          <p:spPr>
            <a:xfrm flipH="1">
              <a:off x="2007946" y="2993234"/>
              <a:ext cx="334524" cy="1050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円/楕円 154"/>
            <p:cNvSpPr/>
            <p:nvPr/>
          </p:nvSpPr>
          <p:spPr>
            <a:xfrm>
              <a:off x="2302919" y="2762717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56" name="直線矢印コネクタ 155"/>
            <p:cNvCxnSpPr>
              <a:stCxn id="180" idx="4"/>
              <a:endCxn id="196" idx="0"/>
            </p:cNvCxnSpPr>
            <p:nvPr/>
          </p:nvCxnSpPr>
          <p:spPr>
            <a:xfrm flipH="1">
              <a:off x="2020885" y="3837283"/>
              <a:ext cx="203904" cy="1986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テキスト ボックス 156"/>
            <p:cNvSpPr txBox="1"/>
            <p:nvPr/>
          </p:nvSpPr>
          <p:spPr>
            <a:xfrm>
              <a:off x="2003767" y="26876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1510202" y="304092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240545" y="325127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872194" y="367610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027156" y="309537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2095880" y="373175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2147103" y="421796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3321084" y="391632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5" name="直線矢印コネクタ 164"/>
            <p:cNvCxnSpPr>
              <a:stCxn id="155" idx="5"/>
              <a:endCxn id="182" idx="1"/>
            </p:cNvCxnSpPr>
            <p:nvPr/>
          </p:nvCxnSpPr>
          <p:spPr>
            <a:xfrm>
              <a:off x="2533436" y="2993234"/>
              <a:ext cx="381236" cy="11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テキスト ボックス 165"/>
            <p:cNvSpPr txBox="1"/>
            <p:nvPr/>
          </p:nvSpPr>
          <p:spPr>
            <a:xfrm>
              <a:off x="2575163" y="2688534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3061351" y="322731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8" name="直線矢印コネクタ 167"/>
            <p:cNvCxnSpPr>
              <a:stCxn id="196" idx="5"/>
              <a:endCxn id="197" idx="0"/>
            </p:cNvCxnSpPr>
            <p:nvPr/>
          </p:nvCxnSpPr>
          <p:spPr>
            <a:xfrm>
              <a:off x="2116368" y="4266430"/>
              <a:ext cx="12279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矢印コネクタ 168"/>
            <p:cNvCxnSpPr>
              <a:stCxn id="196" idx="3"/>
              <a:endCxn id="176" idx="0"/>
            </p:cNvCxnSpPr>
            <p:nvPr/>
          </p:nvCxnSpPr>
          <p:spPr>
            <a:xfrm flipH="1">
              <a:off x="1700488" y="4266430"/>
              <a:ext cx="22491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テキスト ボックス 169"/>
            <p:cNvSpPr txBox="1"/>
            <p:nvPr/>
          </p:nvSpPr>
          <p:spPr>
            <a:xfrm>
              <a:off x="1617969" y="41271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71" name="直線矢印コネクタ 170"/>
            <p:cNvCxnSpPr>
              <a:stCxn id="199" idx="5"/>
              <a:endCxn id="174" idx="0"/>
            </p:cNvCxnSpPr>
            <p:nvPr/>
          </p:nvCxnSpPr>
          <p:spPr>
            <a:xfrm>
              <a:off x="3010155" y="4299749"/>
              <a:ext cx="231827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矢印コネクタ 171"/>
            <p:cNvCxnSpPr>
              <a:stCxn id="198" idx="5"/>
              <a:endCxn id="173" idx="1"/>
            </p:cNvCxnSpPr>
            <p:nvPr/>
          </p:nvCxnSpPr>
          <p:spPr>
            <a:xfrm>
              <a:off x="3184486" y="3788669"/>
              <a:ext cx="517807" cy="10551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円/楕円 172"/>
            <p:cNvSpPr/>
            <p:nvPr/>
          </p:nvSpPr>
          <p:spPr>
            <a:xfrm>
              <a:off x="3662742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2998180" y="4804249"/>
              <a:ext cx="487603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8,14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1540401" y="4352968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1473805" y="4804249"/>
              <a:ext cx="45336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7,13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1193329" y="3653856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9,15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78" name="直線矢印コネクタ 177"/>
            <p:cNvCxnSpPr>
              <a:stCxn id="184" idx="3"/>
              <a:endCxn id="177" idx="0"/>
            </p:cNvCxnSpPr>
            <p:nvPr/>
          </p:nvCxnSpPr>
          <p:spPr>
            <a:xfrm flipH="1">
              <a:off x="1328363" y="3289241"/>
              <a:ext cx="488617" cy="3646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矢印コネクタ 178"/>
            <p:cNvCxnSpPr>
              <a:stCxn id="177" idx="3"/>
              <a:endCxn id="185" idx="0"/>
            </p:cNvCxnSpPr>
            <p:nvPr/>
          </p:nvCxnSpPr>
          <p:spPr>
            <a:xfrm flipH="1">
              <a:off x="984855" y="3884373"/>
              <a:ext cx="248025" cy="2296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円/楕円 179"/>
            <p:cNvSpPr/>
            <p:nvPr/>
          </p:nvSpPr>
          <p:spPr>
            <a:xfrm>
              <a:off x="1949684" y="3567215"/>
              <a:ext cx="550210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4,10,16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1" name="直線矢印コネクタ 180"/>
            <p:cNvCxnSpPr>
              <a:stCxn id="184" idx="5"/>
              <a:endCxn id="180" idx="0"/>
            </p:cNvCxnSpPr>
            <p:nvPr/>
          </p:nvCxnSpPr>
          <p:spPr>
            <a:xfrm>
              <a:off x="2007946" y="3289241"/>
              <a:ext cx="216843" cy="2779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円/楕円 181"/>
            <p:cNvSpPr/>
            <p:nvPr/>
          </p:nvSpPr>
          <p:spPr>
            <a:xfrm>
              <a:off x="2842561" y="3067057"/>
              <a:ext cx="49240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5,11,17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3" name="直線矢印コネクタ 182"/>
            <p:cNvCxnSpPr>
              <a:stCxn id="182" idx="4"/>
              <a:endCxn id="198" idx="0"/>
            </p:cNvCxnSpPr>
            <p:nvPr/>
          </p:nvCxnSpPr>
          <p:spPr>
            <a:xfrm>
              <a:off x="3088764" y="3337125"/>
              <a:ext cx="239" cy="22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円/楕円 183"/>
            <p:cNvSpPr/>
            <p:nvPr/>
          </p:nvSpPr>
          <p:spPr>
            <a:xfrm>
              <a:off x="1777429" y="305872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85" name="円/楕円 184"/>
            <p:cNvSpPr/>
            <p:nvPr/>
          </p:nvSpPr>
          <p:spPr>
            <a:xfrm>
              <a:off x="849821" y="411399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6" name="直線矢印コネクタ 185"/>
            <p:cNvCxnSpPr>
              <a:stCxn id="185" idx="5"/>
              <a:endCxn id="187" idx="0"/>
            </p:cNvCxnSpPr>
            <p:nvPr/>
          </p:nvCxnSpPr>
          <p:spPr>
            <a:xfrm>
              <a:off x="1080338" y="4344516"/>
              <a:ext cx="8147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円/楕円 186"/>
            <p:cNvSpPr/>
            <p:nvPr/>
          </p:nvSpPr>
          <p:spPr>
            <a:xfrm>
              <a:off x="1026779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8" name="直線矢印コネクタ 187"/>
            <p:cNvCxnSpPr>
              <a:stCxn id="185" idx="3"/>
              <a:endCxn id="192" idx="0"/>
            </p:cNvCxnSpPr>
            <p:nvPr/>
          </p:nvCxnSpPr>
          <p:spPr>
            <a:xfrm flipH="1">
              <a:off x="714787" y="4344516"/>
              <a:ext cx="17458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円/楕円 191"/>
            <p:cNvSpPr/>
            <p:nvPr/>
          </p:nvSpPr>
          <p:spPr>
            <a:xfrm>
              <a:off x="579753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591412" y="417094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4" name="テキスト ボックス 193"/>
            <p:cNvSpPr txBox="1"/>
            <p:nvPr/>
          </p:nvSpPr>
          <p:spPr>
            <a:xfrm>
              <a:off x="527678" y="435438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1082336" y="429081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6" name="円/楕円 195"/>
            <p:cNvSpPr/>
            <p:nvPr/>
          </p:nvSpPr>
          <p:spPr>
            <a:xfrm>
              <a:off x="1885851" y="4035913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7" name="円/楕円 196"/>
            <p:cNvSpPr/>
            <p:nvPr/>
          </p:nvSpPr>
          <p:spPr>
            <a:xfrm>
              <a:off x="2104128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8" name="円/楕円 197"/>
            <p:cNvSpPr/>
            <p:nvPr/>
          </p:nvSpPr>
          <p:spPr>
            <a:xfrm>
              <a:off x="2953969" y="355815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9" name="円/楕円 198"/>
            <p:cNvSpPr/>
            <p:nvPr/>
          </p:nvSpPr>
          <p:spPr>
            <a:xfrm>
              <a:off x="2779638" y="406923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0" name="直線矢印コネクタ 199"/>
            <p:cNvCxnSpPr>
              <a:stCxn id="198" idx="3"/>
              <a:endCxn id="199" idx="0"/>
            </p:cNvCxnSpPr>
            <p:nvPr/>
          </p:nvCxnSpPr>
          <p:spPr>
            <a:xfrm flipH="1">
              <a:off x="2914672" y="3788669"/>
              <a:ext cx="78848" cy="2805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円/楕円 200"/>
            <p:cNvSpPr/>
            <p:nvPr/>
          </p:nvSpPr>
          <p:spPr>
            <a:xfrm>
              <a:off x="2551154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2" name="直線矢印コネクタ 201"/>
            <p:cNvCxnSpPr>
              <a:stCxn id="199" idx="3"/>
              <a:endCxn id="201" idx="0"/>
            </p:cNvCxnSpPr>
            <p:nvPr/>
          </p:nvCxnSpPr>
          <p:spPr>
            <a:xfrm flipH="1">
              <a:off x="2686188" y="4299749"/>
              <a:ext cx="133001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テキスト ボックス 210"/>
            <p:cNvSpPr txBox="1"/>
            <p:nvPr/>
          </p:nvSpPr>
          <p:spPr>
            <a:xfrm>
              <a:off x="2709688" y="362626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2" name="テキスト ボックス 211"/>
            <p:cNvSpPr txBox="1"/>
            <p:nvPr/>
          </p:nvSpPr>
          <p:spPr>
            <a:xfrm>
              <a:off x="3023168" y="421796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2512571" y="418428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2443142" y="438480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2" name="図形グループ 1"/>
          <p:cNvGrpSpPr/>
          <p:nvPr/>
        </p:nvGrpSpPr>
        <p:grpSpPr>
          <a:xfrm>
            <a:off x="1902636" y="1823786"/>
            <a:ext cx="556421" cy="330960"/>
            <a:chOff x="1813787" y="2967571"/>
            <a:chExt cx="556421" cy="330960"/>
          </a:xfrm>
        </p:grpSpPr>
        <p:sp>
          <p:nvSpPr>
            <p:cNvPr id="137" name="円/楕円 136"/>
            <p:cNvSpPr/>
            <p:nvPr/>
          </p:nvSpPr>
          <p:spPr>
            <a:xfrm>
              <a:off x="1813787" y="309377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2" name="直線矢印コネクタ 141"/>
            <p:cNvCxnSpPr>
              <a:stCxn id="136" idx="3"/>
              <a:endCxn id="137" idx="7"/>
            </p:cNvCxnSpPr>
            <p:nvPr/>
          </p:nvCxnSpPr>
          <p:spPr>
            <a:xfrm flipH="1">
              <a:off x="1988561" y="2967571"/>
              <a:ext cx="381647" cy="15618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35" name="図形グループ 234"/>
          <p:cNvGrpSpPr/>
          <p:nvPr/>
        </p:nvGrpSpPr>
        <p:grpSpPr>
          <a:xfrm>
            <a:off x="1575129" y="2114600"/>
            <a:ext cx="357493" cy="295544"/>
            <a:chOff x="2623845" y="3764102"/>
            <a:chExt cx="357493" cy="295544"/>
          </a:xfrm>
        </p:grpSpPr>
        <p:sp>
          <p:nvSpPr>
            <p:cNvPr id="140" name="円/楕円 139"/>
            <p:cNvSpPr/>
            <p:nvPr/>
          </p:nvSpPr>
          <p:spPr>
            <a:xfrm>
              <a:off x="2623845" y="385488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5" name="直線矢印コネクタ 144"/>
            <p:cNvCxnSpPr>
              <a:stCxn id="137" idx="3"/>
              <a:endCxn id="140" idx="7"/>
            </p:cNvCxnSpPr>
            <p:nvPr/>
          </p:nvCxnSpPr>
          <p:spPr>
            <a:xfrm flipH="1">
              <a:off x="2798619" y="3764102"/>
              <a:ext cx="182719" cy="120770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" name="図形グループ 3"/>
          <p:cNvGrpSpPr/>
          <p:nvPr/>
        </p:nvGrpSpPr>
        <p:grpSpPr>
          <a:xfrm>
            <a:off x="2077410" y="2114600"/>
            <a:ext cx="329986" cy="545394"/>
            <a:chOff x="1988561" y="3258385"/>
            <a:chExt cx="329986" cy="545394"/>
          </a:xfrm>
        </p:grpSpPr>
        <p:sp>
          <p:nvSpPr>
            <p:cNvPr id="139" name="円/楕円 138"/>
            <p:cNvSpPr/>
            <p:nvPr/>
          </p:nvSpPr>
          <p:spPr>
            <a:xfrm>
              <a:off x="2113787" y="3599019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4" name="直線矢印コネクタ 143"/>
            <p:cNvCxnSpPr>
              <a:stCxn id="137" idx="5"/>
              <a:endCxn id="139" idx="0"/>
            </p:cNvCxnSpPr>
            <p:nvPr/>
          </p:nvCxnSpPr>
          <p:spPr>
            <a:xfrm>
              <a:off x="1988561" y="3258385"/>
              <a:ext cx="227606" cy="340634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7" name="タイトル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LZ78 Factorization on GST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136" name="円/楕円 135"/>
          <p:cNvSpPr/>
          <p:nvPr/>
        </p:nvSpPr>
        <p:spPr>
          <a:xfrm>
            <a:off x="2429071" y="1649012"/>
            <a:ext cx="204760" cy="2047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600" dirty="0" smtClean="0">
                <a:latin typeface="Times New Roman"/>
                <a:cs typeface="Times New Roman"/>
              </a:rPr>
              <a:t>0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150" name="曲線コネクタ 149"/>
          <p:cNvCxnSpPr>
            <a:stCxn id="187" idx="2"/>
            <a:endCxn id="137" idx="2"/>
          </p:cNvCxnSpPr>
          <p:nvPr/>
        </p:nvCxnSpPr>
        <p:spPr>
          <a:xfrm rot="10800000" flipH="1">
            <a:off x="1115628" y="2052366"/>
            <a:ext cx="787008" cy="1743132"/>
          </a:xfrm>
          <a:prstGeom prst="curvedConnector3">
            <a:avLst>
              <a:gd name="adj1" fmla="val -29047"/>
            </a:avLst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角丸四角形 311"/>
          <p:cNvSpPr/>
          <p:nvPr/>
        </p:nvSpPr>
        <p:spPr>
          <a:xfrm>
            <a:off x="5389681" y="3567487"/>
            <a:ext cx="1301872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3" name="角丸四角形 312"/>
          <p:cNvSpPr/>
          <p:nvPr/>
        </p:nvSpPr>
        <p:spPr>
          <a:xfrm>
            <a:off x="5366071" y="3525153"/>
            <a:ext cx="1710862" cy="354045"/>
          </a:xfrm>
          <a:prstGeom prst="roundRect">
            <a:avLst/>
          </a:prstGeom>
          <a:noFill/>
          <a:ln>
            <a:solidFill>
              <a:srgbClr val="BF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14" name="図形グループ 313"/>
          <p:cNvGrpSpPr/>
          <p:nvPr/>
        </p:nvGrpSpPr>
        <p:grpSpPr>
          <a:xfrm>
            <a:off x="5339907" y="4123162"/>
            <a:ext cx="1313296" cy="385020"/>
            <a:chOff x="6317655" y="5232634"/>
            <a:chExt cx="1313296" cy="385020"/>
          </a:xfrm>
        </p:grpSpPr>
        <p:cxnSp>
          <p:nvCxnSpPr>
            <p:cNvPr id="315" name="直線コネクタ 314"/>
            <p:cNvCxnSpPr/>
            <p:nvPr/>
          </p:nvCxnSpPr>
          <p:spPr>
            <a:xfrm>
              <a:off x="6327220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/>
            <p:cNvCxnSpPr/>
            <p:nvPr/>
          </p:nvCxnSpPr>
          <p:spPr>
            <a:xfrm>
              <a:off x="7630951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316"/>
            <p:cNvCxnSpPr/>
            <p:nvPr/>
          </p:nvCxnSpPr>
          <p:spPr>
            <a:xfrm>
              <a:off x="6317655" y="5305456"/>
              <a:ext cx="13031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テキスト ボックス 317"/>
            <p:cNvSpPr txBox="1"/>
            <p:nvPr/>
          </p:nvSpPr>
          <p:spPr>
            <a:xfrm>
              <a:off x="6615129" y="5248322"/>
              <a:ext cx="7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err="1" smtClean="0">
                  <a:latin typeface="Times New Roman"/>
                  <a:cs typeface="Times New Roman"/>
                </a:rPr>
                <a:t>c</a:t>
              </a:r>
              <a:r>
                <a:rPr kumimoji="1" lang="en-US" altLang="ja-JP" i="1" baseline="-25000" dirty="0" err="1" smtClean="0">
                  <a:latin typeface="Times New Roman"/>
                  <a:cs typeface="Times New Roman"/>
                </a:rPr>
                <a:t>N</a:t>
              </a:r>
              <a:r>
                <a:rPr kumimoji="1" lang="en-US" altLang="ja-JP" baseline="-250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= 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5" name="フリーフォーム 4"/>
          <p:cNvSpPr/>
          <p:nvPr/>
        </p:nvSpPr>
        <p:spPr>
          <a:xfrm>
            <a:off x="5346340" y="1646683"/>
            <a:ext cx="1595835" cy="1873599"/>
          </a:xfrm>
          <a:custGeom>
            <a:avLst/>
            <a:gdLst>
              <a:gd name="connsiteX0" fmla="*/ 2260239 w 2260239"/>
              <a:gd name="connsiteY0" fmla="*/ 0 h 1884989"/>
              <a:gd name="connsiteX1" fmla="*/ 705510 w 2260239"/>
              <a:gd name="connsiteY1" fmla="*/ 313215 h 1884989"/>
              <a:gd name="connsiteX2" fmla="*/ 5028 w 2260239"/>
              <a:gd name="connsiteY2" fmla="*/ 666295 h 1884989"/>
              <a:gd name="connsiteX3" fmla="*/ 380896 w 2260239"/>
              <a:gd name="connsiteY3" fmla="*/ 990900 h 1884989"/>
              <a:gd name="connsiteX4" fmla="*/ 187267 w 2260239"/>
              <a:gd name="connsiteY4" fmla="*/ 1343980 h 1884989"/>
              <a:gd name="connsiteX5" fmla="*/ 153097 w 2260239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55997 w 2107142"/>
              <a:gd name="connsiteY2" fmla="*/ 694769 h 1884989"/>
              <a:gd name="connsiteX3" fmla="*/ 227799 w 2107142"/>
              <a:gd name="connsiteY3" fmla="*/ 990900 h 1884989"/>
              <a:gd name="connsiteX4" fmla="*/ 34170 w 2107142"/>
              <a:gd name="connsiteY4" fmla="*/ 1343980 h 1884989"/>
              <a:gd name="connsiteX5" fmla="*/ 0 w 2107142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55997 w 2107142"/>
              <a:gd name="connsiteY2" fmla="*/ 694769 h 1884989"/>
              <a:gd name="connsiteX3" fmla="*/ 227799 w 2107142"/>
              <a:gd name="connsiteY3" fmla="*/ 990900 h 1884989"/>
              <a:gd name="connsiteX4" fmla="*/ 34170 w 2107142"/>
              <a:gd name="connsiteY4" fmla="*/ 1343980 h 1884989"/>
              <a:gd name="connsiteX5" fmla="*/ 0 w 2107142"/>
              <a:gd name="connsiteY5" fmla="*/ 1884989 h 1884989"/>
              <a:gd name="connsiteX0" fmla="*/ 2123295 w 2123295"/>
              <a:gd name="connsiteY0" fmla="*/ 0 h 1884989"/>
              <a:gd name="connsiteX1" fmla="*/ 568566 w 2123295"/>
              <a:gd name="connsiteY1" fmla="*/ 313215 h 1884989"/>
              <a:gd name="connsiteX2" fmla="*/ 1572150 w 2123295"/>
              <a:gd name="connsiteY2" fmla="*/ 694769 h 1884989"/>
              <a:gd name="connsiteX3" fmla="*/ 243952 w 2123295"/>
              <a:gd name="connsiteY3" fmla="*/ 990900 h 1884989"/>
              <a:gd name="connsiteX4" fmla="*/ 15781 w 2123295"/>
              <a:gd name="connsiteY4" fmla="*/ 1349675 h 1884989"/>
              <a:gd name="connsiteX5" fmla="*/ 16153 w 2123295"/>
              <a:gd name="connsiteY5" fmla="*/ 1884989 h 1884989"/>
              <a:gd name="connsiteX0" fmla="*/ 2110663 w 2110663"/>
              <a:gd name="connsiteY0" fmla="*/ 0 h 1884989"/>
              <a:gd name="connsiteX1" fmla="*/ 555934 w 2110663"/>
              <a:gd name="connsiteY1" fmla="*/ 313215 h 1884989"/>
              <a:gd name="connsiteX2" fmla="*/ 1559518 w 2110663"/>
              <a:gd name="connsiteY2" fmla="*/ 694769 h 1884989"/>
              <a:gd name="connsiteX3" fmla="*/ 231320 w 2110663"/>
              <a:gd name="connsiteY3" fmla="*/ 990900 h 1884989"/>
              <a:gd name="connsiteX4" fmla="*/ 3149 w 2110663"/>
              <a:gd name="connsiteY4" fmla="*/ 1349675 h 1884989"/>
              <a:gd name="connsiteX5" fmla="*/ 3521 w 2110663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1568329 w 2119474"/>
              <a:gd name="connsiteY2" fmla="*/ 694769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1568329 w 2119474"/>
              <a:gd name="connsiteY2" fmla="*/ 694769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860220 w 2119474"/>
              <a:gd name="connsiteY2" fmla="*/ 700464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860220 w 2119474"/>
              <a:gd name="connsiteY2" fmla="*/ 700464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898 w 2119898"/>
              <a:gd name="connsiteY0" fmla="*/ 0 h 1884989"/>
              <a:gd name="connsiteX1" fmla="*/ 565169 w 2119898"/>
              <a:gd name="connsiteY1" fmla="*/ 313215 h 1884989"/>
              <a:gd name="connsiteX2" fmla="*/ 860644 w 2119898"/>
              <a:gd name="connsiteY2" fmla="*/ 700464 h 1884989"/>
              <a:gd name="connsiteX3" fmla="*/ 194500 w 2119898"/>
              <a:gd name="connsiteY3" fmla="*/ 968121 h 1884989"/>
              <a:gd name="connsiteX4" fmla="*/ 12384 w 2119898"/>
              <a:gd name="connsiteY4" fmla="*/ 1349675 h 1884989"/>
              <a:gd name="connsiteX5" fmla="*/ 12756 w 2119898"/>
              <a:gd name="connsiteY5" fmla="*/ 1884989 h 1884989"/>
              <a:gd name="connsiteX0" fmla="*/ 2109858 w 2109858"/>
              <a:gd name="connsiteY0" fmla="*/ 0 h 1884989"/>
              <a:gd name="connsiteX1" fmla="*/ 555129 w 2109858"/>
              <a:gd name="connsiteY1" fmla="*/ 313215 h 1884989"/>
              <a:gd name="connsiteX2" fmla="*/ 850604 w 2109858"/>
              <a:gd name="connsiteY2" fmla="*/ 700464 h 1884989"/>
              <a:gd name="connsiteX3" fmla="*/ 184460 w 2109858"/>
              <a:gd name="connsiteY3" fmla="*/ 968121 h 1884989"/>
              <a:gd name="connsiteX4" fmla="*/ 2344 w 2109858"/>
              <a:gd name="connsiteY4" fmla="*/ 1349675 h 1884989"/>
              <a:gd name="connsiteX5" fmla="*/ 2716 w 2109858"/>
              <a:gd name="connsiteY5" fmla="*/ 1884989 h 1884989"/>
              <a:gd name="connsiteX0" fmla="*/ 2124996 w 2124996"/>
              <a:gd name="connsiteY0" fmla="*/ 0 h 1884989"/>
              <a:gd name="connsiteX1" fmla="*/ 570267 w 2124996"/>
              <a:gd name="connsiteY1" fmla="*/ 313215 h 1884989"/>
              <a:gd name="connsiteX2" fmla="*/ 865742 w 2124996"/>
              <a:gd name="connsiteY2" fmla="*/ 700464 h 1884989"/>
              <a:gd name="connsiteX3" fmla="*/ 199598 w 2124996"/>
              <a:gd name="connsiteY3" fmla="*/ 968121 h 1884989"/>
              <a:gd name="connsiteX4" fmla="*/ 17482 w 2124996"/>
              <a:gd name="connsiteY4" fmla="*/ 1349675 h 1884989"/>
              <a:gd name="connsiteX5" fmla="*/ 17854 w 2124996"/>
              <a:gd name="connsiteY5" fmla="*/ 1884989 h 1884989"/>
              <a:gd name="connsiteX0" fmla="*/ 2293915 w 2293915"/>
              <a:gd name="connsiteY0" fmla="*/ 0 h 1884989"/>
              <a:gd name="connsiteX1" fmla="*/ 25322 w 2293915"/>
              <a:gd name="connsiteY1" fmla="*/ 358774 h 1884989"/>
              <a:gd name="connsiteX2" fmla="*/ 1034661 w 2293915"/>
              <a:gd name="connsiteY2" fmla="*/ 700464 h 1884989"/>
              <a:gd name="connsiteX3" fmla="*/ 368517 w 2293915"/>
              <a:gd name="connsiteY3" fmla="*/ 968121 h 1884989"/>
              <a:gd name="connsiteX4" fmla="*/ 186401 w 2293915"/>
              <a:gd name="connsiteY4" fmla="*/ 1349675 h 1884989"/>
              <a:gd name="connsiteX5" fmla="*/ 186773 w 2293915"/>
              <a:gd name="connsiteY5" fmla="*/ 1884989 h 1884989"/>
              <a:gd name="connsiteX0" fmla="*/ 2268598 w 2268598"/>
              <a:gd name="connsiteY0" fmla="*/ 0 h 1884989"/>
              <a:gd name="connsiteX1" fmla="*/ 5 w 2268598"/>
              <a:gd name="connsiteY1" fmla="*/ 358774 h 1884989"/>
              <a:gd name="connsiteX2" fmla="*/ 1009344 w 2268598"/>
              <a:gd name="connsiteY2" fmla="*/ 700464 h 1884989"/>
              <a:gd name="connsiteX3" fmla="*/ 343200 w 2268598"/>
              <a:gd name="connsiteY3" fmla="*/ 968121 h 1884989"/>
              <a:gd name="connsiteX4" fmla="*/ 161084 w 2268598"/>
              <a:gd name="connsiteY4" fmla="*/ 1349675 h 1884989"/>
              <a:gd name="connsiteX5" fmla="*/ 161456 w 2268598"/>
              <a:gd name="connsiteY5" fmla="*/ 1884989 h 1884989"/>
              <a:gd name="connsiteX0" fmla="*/ 1613180 w 1613181"/>
              <a:gd name="connsiteY0" fmla="*/ 0 h 1873599"/>
              <a:gd name="connsiteX1" fmla="*/ 6639 w 1613181"/>
              <a:gd name="connsiteY1" fmla="*/ 347384 h 1873599"/>
              <a:gd name="connsiteX2" fmla="*/ 1015978 w 1613181"/>
              <a:gd name="connsiteY2" fmla="*/ 689074 h 1873599"/>
              <a:gd name="connsiteX3" fmla="*/ 349834 w 1613181"/>
              <a:gd name="connsiteY3" fmla="*/ 956731 h 1873599"/>
              <a:gd name="connsiteX4" fmla="*/ 167718 w 1613181"/>
              <a:gd name="connsiteY4" fmla="*/ 1338285 h 1873599"/>
              <a:gd name="connsiteX5" fmla="*/ 168090 w 1613181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67718 w 1613180"/>
              <a:gd name="connsiteY4" fmla="*/ 1338285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67718 w 1613180"/>
              <a:gd name="connsiteY4" fmla="*/ 1338285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67718 w 1613180"/>
              <a:gd name="connsiteY4" fmla="*/ 1338285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73475 w 1613180"/>
              <a:gd name="connsiteY4" fmla="*/ 1332591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73475 w 1613180"/>
              <a:gd name="connsiteY4" fmla="*/ 1332591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73475 w 1613180"/>
              <a:gd name="connsiteY4" fmla="*/ 1332591 h 1873599"/>
              <a:gd name="connsiteX5" fmla="*/ 168090 w 1613180"/>
              <a:gd name="connsiteY5" fmla="*/ 1873599 h 1873599"/>
              <a:gd name="connsiteX0" fmla="*/ 1613208 w 1613208"/>
              <a:gd name="connsiteY0" fmla="*/ 0 h 1873599"/>
              <a:gd name="connsiteX1" fmla="*/ 6667 w 1613208"/>
              <a:gd name="connsiteY1" fmla="*/ 347384 h 1873599"/>
              <a:gd name="connsiteX2" fmla="*/ 1016006 w 1613208"/>
              <a:gd name="connsiteY2" fmla="*/ 689074 h 1873599"/>
              <a:gd name="connsiteX3" fmla="*/ 378648 w 1613208"/>
              <a:gd name="connsiteY3" fmla="*/ 1013679 h 1873599"/>
              <a:gd name="connsiteX4" fmla="*/ 173503 w 1613208"/>
              <a:gd name="connsiteY4" fmla="*/ 1332591 h 1873599"/>
              <a:gd name="connsiteX5" fmla="*/ 168118 w 1613208"/>
              <a:gd name="connsiteY5" fmla="*/ 1873599 h 187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3208" h="1873599">
                <a:moveTo>
                  <a:pt x="1613208" y="0"/>
                </a:moveTo>
                <a:cubicBezTo>
                  <a:pt x="983478" y="83999"/>
                  <a:pt x="106201" y="232538"/>
                  <a:pt x="6667" y="347384"/>
                </a:cubicBezTo>
                <a:cubicBezTo>
                  <a:pt x="-92867" y="462230"/>
                  <a:pt x="954009" y="578025"/>
                  <a:pt x="1016006" y="689074"/>
                </a:cubicBezTo>
                <a:cubicBezTo>
                  <a:pt x="1078003" y="800123"/>
                  <a:pt x="519065" y="906426"/>
                  <a:pt x="378648" y="1013679"/>
                </a:cubicBezTo>
                <a:cubicBezTo>
                  <a:pt x="238231" y="1120932"/>
                  <a:pt x="208591" y="1189271"/>
                  <a:pt x="173503" y="1332591"/>
                </a:cubicBezTo>
                <a:cubicBezTo>
                  <a:pt x="138415" y="1475911"/>
                  <a:pt x="161350" y="1698009"/>
                  <a:pt x="168118" y="1873599"/>
                </a:cubicBezTo>
              </a:path>
            </a:pathLst>
          </a:custGeom>
          <a:ln w="76200">
            <a:solidFill>
              <a:srgbClr val="0000FF">
                <a:alpha val="50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3" name="角丸四角形 322"/>
          <p:cNvSpPr/>
          <p:nvPr/>
        </p:nvSpPr>
        <p:spPr>
          <a:xfrm>
            <a:off x="706711" y="4463733"/>
            <a:ext cx="748394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4" name="角丸四角形 323"/>
          <p:cNvSpPr/>
          <p:nvPr/>
        </p:nvSpPr>
        <p:spPr>
          <a:xfrm>
            <a:off x="688280" y="4422291"/>
            <a:ext cx="955584" cy="354045"/>
          </a:xfrm>
          <a:prstGeom prst="roundRect">
            <a:avLst/>
          </a:prstGeom>
          <a:noFill/>
          <a:ln>
            <a:solidFill>
              <a:srgbClr val="BF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32" name="直線コネクタ 231"/>
          <p:cNvCxnSpPr/>
          <p:nvPr/>
        </p:nvCxnSpPr>
        <p:spPr>
          <a:xfrm>
            <a:off x="4640001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/>
          <p:cNvCxnSpPr/>
          <p:nvPr/>
        </p:nvCxnSpPr>
        <p:spPr>
          <a:xfrm>
            <a:off x="5335184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直線コネクタ 239"/>
          <p:cNvCxnSpPr/>
          <p:nvPr/>
        </p:nvCxnSpPr>
        <p:spPr>
          <a:xfrm>
            <a:off x="6018282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9" name="上矢印 318"/>
          <p:cNvSpPr/>
          <p:nvPr/>
        </p:nvSpPr>
        <p:spPr>
          <a:xfrm>
            <a:off x="5310788" y="4115766"/>
            <a:ext cx="392511" cy="36963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b"/>
          <a:lstStyle/>
          <a:p>
            <a:pPr algn="ctr"/>
            <a:r>
              <a:rPr kumimoji="1" lang="en-US" altLang="ja-JP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endParaRPr kumimoji="1" lang="ja-JP" altLang="en-US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10" name="角丸四角形 209"/>
          <p:cNvSpPr/>
          <p:nvPr/>
        </p:nvSpPr>
        <p:spPr>
          <a:xfrm>
            <a:off x="589954" y="6191188"/>
            <a:ext cx="8176093" cy="5542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LZ78 factorization can be computed in O(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kumimoji="1" lang="en-US" altLang="ja-JP" sz="2000" b="1" u="sng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log</a:t>
            </a:r>
            <a:r>
              <a:rPr kumimoji="1" lang="en-US" altLang="ja-JP" sz="2000" b="1" i="1" u="sng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 time, given GST preprocessed for </a:t>
            </a:r>
            <a:r>
              <a:rPr kumimoji="1" lang="en-US" altLang="ja-JP" sz="2000" i="1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&amp; </a:t>
            </a:r>
            <a:r>
              <a:rPr kumimoji="1" lang="en-US" altLang="ja-JP" sz="20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la,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and SLP preprocessed for </a:t>
            </a:r>
            <a:r>
              <a:rPr kumimoji="1" lang="en-US" altLang="ja-JP" sz="2000" u="sng" dirty="0" smtClean="0">
                <a:solidFill>
                  <a:prstClr val="black"/>
                </a:solidFill>
                <a:latin typeface="Times New Roman"/>
                <a:cs typeface="Times New Roman"/>
              </a:rPr>
              <a:t>random access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queries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cxnSp>
        <p:nvCxnSpPr>
          <p:cNvPr id="461" name="曲線コネクタ 460"/>
          <p:cNvCxnSpPr>
            <a:stCxn id="187" idx="4"/>
            <a:endCxn id="439" idx="0"/>
          </p:cNvCxnSpPr>
          <p:nvPr/>
        </p:nvCxnSpPr>
        <p:spPr>
          <a:xfrm rot="5400000">
            <a:off x="895150" y="3804430"/>
            <a:ext cx="229411" cy="481615"/>
          </a:xfrm>
          <a:prstGeom prst="curvedConnector3">
            <a:avLst/>
          </a:prstGeom>
          <a:ln w="38100" cmpd="sng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" name="角丸四角形 205"/>
          <p:cNvSpPr/>
          <p:nvPr/>
        </p:nvSpPr>
        <p:spPr>
          <a:xfrm>
            <a:off x="4290601" y="5072513"/>
            <a:ext cx="4475447" cy="344428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longest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in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15" name="角丸四角形 214"/>
          <p:cNvSpPr/>
          <p:nvPr/>
        </p:nvSpPr>
        <p:spPr>
          <a:xfrm>
            <a:off x="4290601" y="5465839"/>
            <a:ext cx="4475447" cy="3098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Make new node for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trie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on ST</a:t>
            </a:r>
            <a:endParaRPr kumimoji="1" lang="en-US" altLang="ja-JP" sz="2000" b="1" dirty="0">
              <a:solidFill>
                <a:srgbClr val="FF0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16" name="角丸四角形 215"/>
          <p:cNvSpPr/>
          <p:nvPr/>
        </p:nvSpPr>
        <p:spPr>
          <a:xfrm>
            <a:off x="4297441" y="5816838"/>
            <a:ext cx="4475447" cy="3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Compute next position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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|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f</a:t>
            </a:r>
            <a:r>
              <a:rPr kumimoji="1" lang="en-US" altLang="ja-JP" sz="2000" i="1" baseline="-25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|</a:t>
            </a:r>
            <a:endParaRPr kumimoji="1" lang="en-US" altLang="ja-JP" sz="2000" b="1" dirty="0">
              <a:solidFill>
                <a:srgbClr val="0000FF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19" name="角丸四角形 218"/>
          <p:cNvSpPr/>
          <p:nvPr/>
        </p:nvSpPr>
        <p:spPr>
          <a:xfrm>
            <a:off x="4290601" y="4516129"/>
            <a:ext cx="4475447" cy="512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Next factor is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].</a:t>
            </a:r>
            <a:b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node in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GST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corresponding to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23" name="フリーフォーム 222"/>
          <p:cNvSpPr/>
          <p:nvPr/>
        </p:nvSpPr>
        <p:spPr>
          <a:xfrm>
            <a:off x="5360293" y="1646684"/>
            <a:ext cx="1597318" cy="1862650"/>
          </a:xfrm>
          <a:custGeom>
            <a:avLst/>
            <a:gdLst>
              <a:gd name="connsiteX0" fmla="*/ 2260239 w 2260239"/>
              <a:gd name="connsiteY0" fmla="*/ 0 h 1884989"/>
              <a:gd name="connsiteX1" fmla="*/ 705510 w 2260239"/>
              <a:gd name="connsiteY1" fmla="*/ 313215 h 1884989"/>
              <a:gd name="connsiteX2" fmla="*/ 5028 w 2260239"/>
              <a:gd name="connsiteY2" fmla="*/ 666295 h 1884989"/>
              <a:gd name="connsiteX3" fmla="*/ 380896 w 2260239"/>
              <a:gd name="connsiteY3" fmla="*/ 990900 h 1884989"/>
              <a:gd name="connsiteX4" fmla="*/ 187267 w 2260239"/>
              <a:gd name="connsiteY4" fmla="*/ 1343980 h 1884989"/>
              <a:gd name="connsiteX5" fmla="*/ 153097 w 2260239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55997 w 2107142"/>
              <a:gd name="connsiteY2" fmla="*/ 694769 h 1884989"/>
              <a:gd name="connsiteX3" fmla="*/ 227799 w 2107142"/>
              <a:gd name="connsiteY3" fmla="*/ 990900 h 1884989"/>
              <a:gd name="connsiteX4" fmla="*/ 34170 w 2107142"/>
              <a:gd name="connsiteY4" fmla="*/ 1343980 h 1884989"/>
              <a:gd name="connsiteX5" fmla="*/ 0 w 2107142"/>
              <a:gd name="connsiteY5" fmla="*/ 1884989 h 1884989"/>
              <a:gd name="connsiteX0" fmla="*/ 2107142 w 2107142"/>
              <a:gd name="connsiteY0" fmla="*/ 0 h 1884989"/>
              <a:gd name="connsiteX1" fmla="*/ 552413 w 2107142"/>
              <a:gd name="connsiteY1" fmla="*/ 313215 h 1884989"/>
              <a:gd name="connsiteX2" fmla="*/ 1555997 w 2107142"/>
              <a:gd name="connsiteY2" fmla="*/ 694769 h 1884989"/>
              <a:gd name="connsiteX3" fmla="*/ 227799 w 2107142"/>
              <a:gd name="connsiteY3" fmla="*/ 990900 h 1884989"/>
              <a:gd name="connsiteX4" fmla="*/ 34170 w 2107142"/>
              <a:gd name="connsiteY4" fmla="*/ 1343980 h 1884989"/>
              <a:gd name="connsiteX5" fmla="*/ 0 w 2107142"/>
              <a:gd name="connsiteY5" fmla="*/ 1884989 h 1884989"/>
              <a:gd name="connsiteX0" fmla="*/ 2123295 w 2123295"/>
              <a:gd name="connsiteY0" fmla="*/ 0 h 1884989"/>
              <a:gd name="connsiteX1" fmla="*/ 568566 w 2123295"/>
              <a:gd name="connsiteY1" fmla="*/ 313215 h 1884989"/>
              <a:gd name="connsiteX2" fmla="*/ 1572150 w 2123295"/>
              <a:gd name="connsiteY2" fmla="*/ 694769 h 1884989"/>
              <a:gd name="connsiteX3" fmla="*/ 243952 w 2123295"/>
              <a:gd name="connsiteY3" fmla="*/ 990900 h 1884989"/>
              <a:gd name="connsiteX4" fmla="*/ 15781 w 2123295"/>
              <a:gd name="connsiteY4" fmla="*/ 1349675 h 1884989"/>
              <a:gd name="connsiteX5" fmla="*/ 16153 w 2123295"/>
              <a:gd name="connsiteY5" fmla="*/ 1884989 h 1884989"/>
              <a:gd name="connsiteX0" fmla="*/ 2110663 w 2110663"/>
              <a:gd name="connsiteY0" fmla="*/ 0 h 1884989"/>
              <a:gd name="connsiteX1" fmla="*/ 555934 w 2110663"/>
              <a:gd name="connsiteY1" fmla="*/ 313215 h 1884989"/>
              <a:gd name="connsiteX2" fmla="*/ 1559518 w 2110663"/>
              <a:gd name="connsiteY2" fmla="*/ 694769 h 1884989"/>
              <a:gd name="connsiteX3" fmla="*/ 231320 w 2110663"/>
              <a:gd name="connsiteY3" fmla="*/ 990900 h 1884989"/>
              <a:gd name="connsiteX4" fmla="*/ 3149 w 2110663"/>
              <a:gd name="connsiteY4" fmla="*/ 1349675 h 1884989"/>
              <a:gd name="connsiteX5" fmla="*/ 3521 w 2110663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1568329 w 2119474"/>
              <a:gd name="connsiteY2" fmla="*/ 694769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1568329 w 2119474"/>
              <a:gd name="connsiteY2" fmla="*/ 694769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860220 w 2119474"/>
              <a:gd name="connsiteY2" fmla="*/ 700464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474 w 2119474"/>
              <a:gd name="connsiteY0" fmla="*/ 0 h 1884989"/>
              <a:gd name="connsiteX1" fmla="*/ 564745 w 2119474"/>
              <a:gd name="connsiteY1" fmla="*/ 313215 h 1884989"/>
              <a:gd name="connsiteX2" fmla="*/ 860220 w 2119474"/>
              <a:gd name="connsiteY2" fmla="*/ 700464 h 1884989"/>
              <a:gd name="connsiteX3" fmla="*/ 188319 w 2119474"/>
              <a:gd name="connsiteY3" fmla="*/ 1036459 h 1884989"/>
              <a:gd name="connsiteX4" fmla="*/ 11960 w 2119474"/>
              <a:gd name="connsiteY4" fmla="*/ 1349675 h 1884989"/>
              <a:gd name="connsiteX5" fmla="*/ 12332 w 2119474"/>
              <a:gd name="connsiteY5" fmla="*/ 1884989 h 1884989"/>
              <a:gd name="connsiteX0" fmla="*/ 2119898 w 2119898"/>
              <a:gd name="connsiteY0" fmla="*/ 0 h 1884989"/>
              <a:gd name="connsiteX1" fmla="*/ 565169 w 2119898"/>
              <a:gd name="connsiteY1" fmla="*/ 313215 h 1884989"/>
              <a:gd name="connsiteX2" fmla="*/ 860644 w 2119898"/>
              <a:gd name="connsiteY2" fmla="*/ 700464 h 1884989"/>
              <a:gd name="connsiteX3" fmla="*/ 194500 w 2119898"/>
              <a:gd name="connsiteY3" fmla="*/ 968121 h 1884989"/>
              <a:gd name="connsiteX4" fmla="*/ 12384 w 2119898"/>
              <a:gd name="connsiteY4" fmla="*/ 1349675 h 1884989"/>
              <a:gd name="connsiteX5" fmla="*/ 12756 w 2119898"/>
              <a:gd name="connsiteY5" fmla="*/ 1884989 h 1884989"/>
              <a:gd name="connsiteX0" fmla="*/ 2109858 w 2109858"/>
              <a:gd name="connsiteY0" fmla="*/ 0 h 1884989"/>
              <a:gd name="connsiteX1" fmla="*/ 555129 w 2109858"/>
              <a:gd name="connsiteY1" fmla="*/ 313215 h 1884989"/>
              <a:gd name="connsiteX2" fmla="*/ 850604 w 2109858"/>
              <a:gd name="connsiteY2" fmla="*/ 700464 h 1884989"/>
              <a:gd name="connsiteX3" fmla="*/ 184460 w 2109858"/>
              <a:gd name="connsiteY3" fmla="*/ 968121 h 1884989"/>
              <a:gd name="connsiteX4" fmla="*/ 2344 w 2109858"/>
              <a:gd name="connsiteY4" fmla="*/ 1349675 h 1884989"/>
              <a:gd name="connsiteX5" fmla="*/ 2716 w 2109858"/>
              <a:gd name="connsiteY5" fmla="*/ 1884989 h 1884989"/>
              <a:gd name="connsiteX0" fmla="*/ 2124996 w 2124996"/>
              <a:gd name="connsiteY0" fmla="*/ 0 h 1884989"/>
              <a:gd name="connsiteX1" fmla="*/ 570267 w 2124996"/>
              <a:gd name="connsiteY1" fmla="*/ 313215 h 1884989"/>
              <a:gd name="connsiteX2" fmla="*/ 865742 w 2124996"/>
              <a:gd name="connsiteY2" fmla="*/ 700464 h 1884989"/>
              <a:gd name="connsiteX3" fmla="*/ 199598 w 2124996"/>
              <a:gd name="connsiteY3" fmla="*/ 968121 h 1884989"/>
              <a:gd name="connsiteX4" fmla="*/ 17482 w 2124996"/>
              <a:gd name="connsiteY4" fmla="*/ 1349675 h 1884989"/>
              <a:gd name="connsiteX5" fmla="*/ 17854 w 2124996"/>
              <a:gd name="connsiteY5" fmla="*/ 1884989 h 1884989"/>
              <a:gd name="connsiteX0" fmla="*/ 2293915 w 2293915"/>
              <a:gd name="connsiteY0" fmla="*/ 0 h 1884989"/>
              <a:gd name="connsiteX1" fmla="*/ 25322 w 2293915"/>
              <a:gd name="connsiteY1" fmla="*/ 358774 h 1884989"/>
              <a:gd name="connsiteX2" fmla="*/ 1034661 w 2293915"/>
              <a:gd name="connsiteY2" fmla="*/ 700464 h 1884989"/>
              <a:gd name="connsiteX3" fmla="*/ 368517 w 2293915"/>
              <a:gd name="connsiteY3" fmla="*/ 968121 h 1884989"/>
              <a:gd name="connsiteX4" fmla="*/ 186401 w 2293915"/>
              <a:gd name="connsiteY4" fmla="*/ 1349675 h 1884989"/>
              <a:gd name="connsiteX5" fmla="*/ 186773 w 2293915"/>
              <a:gd name="connsiteY5" fmla="*/ 1884989 h 1884989"/>
              <a:gd name="connsiteX0" fmla="*/ 2268598 w 2268598"/>
              <a:gd name="connsiteY0" fmla="*/ 0 h 1884989"/>
              <a:gd name="connsiteX1" fmla="*/ 5 w 2268598"/>
              <a:gd name="connsiteY1" fmla="*/ 358774 h 1884989"/>
              <a:gd name="connsiteX2" fmla="*/ 1009344 w 2268598"/>
              <a:gd name="connsiteY2" fmla="*/ 700464 h 1884989"/>
              <a:gd name="connsiteX3" fmla="*/ 343200 w 2268598"/>
              <a:gd name="connsiteY3" fmla="*/ 968121 h 1884989"/>
              <a:gd name="connsiteX4" fmla="*/ 161084 w 2268598"/>
              <a:gd name="connsiteY4" fmla="*/ 1349675 h 1884989"/>
              <a:gd name="connsiteX5" fmla="*/ 161456 w 2268598"/>
              <a:gd name="connsiteY5" fmla="*/ 1884989 h 1884989"/>
              <a:gd name="connsiteX0" fmla="*/ 1613180 w 1613181"/>
              <a:gd name="connsiteY0" fmla="*/ 0 h 1873599"/>
              <a:gd name="connsiteX1" fmla="*/ 6639 w 1613181"/>
              <a:gd name="connsiteY1" fmla="*/ 347384 h 1873599"/>
              <a:gd name="connsiteX2" fmla="*/ 1015978 w 1613181"/>
              <a:gd name="connsiteY2" fmla="*/ 689074 h 1873599"/>
              <a:gd name="connsiteX3" fmla="*/ 349834 w 1613181"/>
              <a:gd name="connsiteY3" fmla="*/ 956731 h 1873599"/>
              <a:gd name="connsiteX4" fmla="*/ 167718 w 1613181"/>
              <a:gd name="connsiteY4" fmla="*/ 1338285 h 1873599"/>
              <a:gd name="connsiteX5" fmla="*/ 168090 w 1613181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67718 w 1613180"/>
              <a:gd name="connsiteY4" fmla="*/ 1338285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67718 w 1613180"/>
              <a:gd name="connsiteY4" fmla="*/ 1338285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67718 w 1613180"/>
              <a:gd name="connsiteY4" fmla="*/ 1338285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73475 w 1613180"/>
              <a:gd name="connsiteY4" fmla="*/ 1332591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73475 w 1613180"/>
              <a:gd name="connsiteY4" fmla="*/ 1332591 h 1873599"/>
              <a:gd name="connsiteX5" fmla="*/ 168090 w 1613180"/>
              <a:gd name="connsiteY5" fmla="*/ 1873599 h 1873599"/>
              <a:gd name="connsiteX0" fmla="*/ 1613180 w 1613180"/>
              <a:gd name="connsiteY0" fmla="*/ 0 h 1873599"/>
              <a:gd name="connsiteX1" fmla="*/ 6639 w 1613180"/>
              <a:gd name="connsiteY1" fmla="*/ 347384 h 1873599"/>
              <a:gd name="connsiteX2" fmla="*/ 1015978 w 1613180"/>
              <a:gd name="connsiteY2" fmla="*/ 689074 h 1873599"/>
              <a:gd name="connsiteX3" fmla="*/ 349834 w 1613180"/>
              <a:gd name="connsiteY3" fmla="*/ 956731 h 1873599"/>
              <a:gd name="connsiteX4" fmla="*/ 173475 w 1613180"/>
              <a:gd name="connsiteY4" fmla="*/ 1332591 h 1873599"/>
              <a:gd name="connsiteX5" fmla="*/ 168090 w 1613180"/>
              <a:gd name="connsiteY5" fmla="*/ 1873599 h 1873599"/>
              <a:gd name="connsiteX0" fmla="*/ 1613208 w 1613208"/>
              <a:gd name="connsiteY0" fmla="*/ 0 h 1873599"/>
              <a:gd name="connsiteX1" fmla="*/ 6667 w 1613208"/>
              <a:gd name="connsiteY1" fmla="*/ 347384 h 1873599"/>
              <a:gd name="connsiteX2" fmla="*/ 1016006 w 1613208"/>
              <a:gd name="connsiteY2" fmla="*/ 689074 h 1873599"/>
              <a:gd name="connsiteX3" fmla="*/ 378648 w 1613208"/>
              <a:gd name="connsiteY3" fmla="*/ 1013679 h 1873599"/>
              <a:gd name="connsiteX4" fmla="*/ 173503 w 1613208"/>
              <a:gd name="connsiteY4" fmla="*/ 1332591 h 1873599"/>
              <a:gd name="connsiteX5" fmla="*/ 168118 w 1613208"/>
              <a:gd name="connsiteY5" fmla="*/ 1873599 h 1873599"/>
              <a:gd name="connsiteX0" fmla="*/ 1614348 w 1614348"/>
              <a:gd name="connsiteY0" fmla="*/ 0 h 1873599"/>
              <a:gd name="connsiteX1" fmla="*/ 7807 w 1614348"/>
              <a:gd name="connsiteY1" fmla="*/ 347384 h 1873599"/>
              <a:gd name="connsiteX2" fmla="*/ 1017146 w 1614348"/>
              <a:gd name="connsiteY2" fmla="*/ 689074 h 1873599"/>
              <a:gd name="connsiteX3" fmla="*/ 1375874 w 1614348"/>
              <a:gd name="connsiteY3" fmla="*/ 1035577 h 1873599"/>
              <a:gd name="connsiteX4" fmla="*/ 174643 w 1614348"/>
              <a:gd name="connsiteY4" fmla="*/ 1332591 h 1873599"/>
              <a:gd name="connsiteX5" fmla="*/ 169258 w 1614348"/>
              <a:gd name="connsiteY5" fmla="*/ 1873599 h 1873599"/>
              <a:gd name="connsiteX0" fmla="*/ 1614348 w 1614348"/>
              <a:gd name="connsiteY0" fmla="*/ 0 h 1873599"/>
              <a:gd name="connsiteX1" fmla="*/ 7807 w 1614348"/>
              <a:gd name="connsiteY1" fmla="*/ 347384 h 1873599"/>
              <a:gd name="connsiteX2" fmla="*/ 1017146 w 1614348"/>
              <a:gd name="connsiteY2" fmla="*/ 689074 h 1873599"/>
              <a:gd name="connsiteX3" fmla="*/ 1375874 w 1614348"/>
              <a:gd name="connsiteY3" fmla="*/ 1035577 h 1873599"/>
              <a:gd name="connsiteX4" fmla="*/ 174643 w 1614348"/>
              <a:gd name="connsiteY4" fmla="*/ 1332591 h 1873599"/>
              <a:gd name="connsiteX5" fmla="*/ 169258 w 1614348"/>
              <a:gd name="connsiteY5" fmla="*/ 1873599 h 1873599"/>
              <a:gd name="connsiteX0" fmla="*/ 1614348 w 1614348"/>
              <a:gd name="connsiteY0" fmla="*/ 0 h 1873599"/>
              <a:gd name="connsiteX1" fmla="*/ 7807 w 1614348"/>
              <a:gd name="connsiteY1" fmla="*/ 347384 h 1873599"/>
              <a:gd name="connsiteX2" fmla="*/ 1017146 w 1614348"/>
              <a:gd name="connsiteY2" fmla="*/ 689074 h 1873599"/>
              <a:gd name="connsiteX3" fmla="*/ 1375874 w 1614348"/>
              <a:gd name="connsiteY3" fmla="*/ 1035577 h 1873599"/>
              <a:gd name="connsiteX4" fmla="*/ 1181797 w 1614348"/>
              <a:gd name="connsiteY4" fmla="*/ 1354488 h 1873599"/>
              <a:gd name="connsiteX5" fmla="*/ 169258 w 1614348"/>
              <a:gd name="connsiteY5" fmla="*/ 1873599 h 1873599"/>
              <a:gd name="connsiteX0" fmla="*/ 1614348 w 1614348"/>
              <a:gd name="connsiteY0" fmla="*/ 0 h 1873599"/>
              <a:gd name="connsiteX1" fmla="*/ 7807 w 1614348"/>
              <a:gd name="connsiteY1" fmla="*/ 347384 h 1873599"/>
              <a:gd name="connsiteX2" fmla="*/ 1017146 w 1614348"/>
              <a:gd name="connsiteY2" fmla="*/ 689074 h 1873599"/>
              <a:gd name="connsiteX3" fmla="*/ 1375874 w 1614348"/>
              <a:gd name="connsiteY3" fmla="*/ 1035577 h 1873599"/>
              <a:gd name="connsiteX4" fmla="*/ 1181797 w 1614348"/>
              <a:gd name="connsiteY4" fmla="*/ 1354488 h 1873599"/>
              <a:gd name="connsiteX5" fmla="*/ 169258 w 1614348"/>
              <a:gd name="connsiteY5" fmla="*/ 1873599 h 1873599"/>
              <a:gd name="connsiteX0" fmla="*/ 1614348 w 1614348"/>
              <a:gd name="connsiteY0" fmla="*/ 0 h 1835279"/>
              <a:gd name="connsiteX1" fmla="*/ 7807 w 1614348"/>
              <a:gd name="connsiteY1" fmla="*/ 347384 h 1835279"/>
              <a:gd name="connsiteX2" fmla="*/ 1017146 w 1614348"/>
              <a:gd name="connsiteY2" fmla="*/ 689074 h 1835279"/>
              <a:gd name="connsiteX3" fmla="*/ 1375874 w 1614348"/>
              <a:gd name="connsiteY3" fmla="*/ 1035577 h 1835279"/>
              <a:gd name="connsiteX4" fmla="*/ 1181797 w 1614348"/>
              <a:gd name="connsiteY4" fmla="*/ 1354488 h 1835279"/>
              <a:gd name="connsiteX5" fmla="*/ 1176412 w 1614348"/>
              <a:gd name="connsiteY5" fmla="*/ 1835279 h 1835279"/>
              <a:gd name="connsiteX0" fmla="*/ 1614348 w 1614348"/>
              <a:gd name="connsiteY0" fmla="*/ 0 h 1862650"/>
              <a:gd name="connsiteX1" fmla="*/ 7807 w 1614348"/>
              <a:gd name="connsiteY1" fmla="*/ 347384 h 1862650"/>
              <a:gd name="connsiteX2" fmla="*/ 1017146 w 1614348"/>
              <a:gd name="connsiteY2" fmla="*/ 689074 h 1862650"/>
              <a:gd name="connsiteX3" fmla="*/ 1375874 w 1614348"/>
              <a:gd name="connsiteY3" fmla="*/ 1035577 h 1862650"/>
              <a:gd name="connsiteX4" fmla="*/ 1181797 w 1614348"/>
              <a:gd name="connsiteY4" fmla="*/ 1354488 h 1862650"/>
              <a:gd name="connsiteX5" fmla="*/ 1176412 w 1614348"/>
              <a:gd name="connsiteY5" fmla="*/ 1862650 h 1862650"/>
              <a:gd name="connsiteX0" fmla="*/ 1614348 w 1614348"/>
              <a:gd name="connsiteY0" fmla="*/ 0 h 1862650"/>
              <a:gd name="connsiteX1" fmla="*/ 7807 w 1614348"/>
              <a:gd name="connsiteY1" fmla="*/ 347384 h 1862650"/>
              <a:gd name="connsiteX2" fmla="*/ 1017146 w 1614348"/>
              <a:gd name="connsiteY2" fmla="*/ 689074 h 1862650"/>
              <a:gd name="connsiteX3" fmla="*/ 1375874 w 1614348"/>
              <a:gd name="connsiteY3" fmla="*/ 991782 h 1862650"/>
              <a:gd name="connsiteX4" fmla="*/ 1181797 w 1614348"/>
              <a:gd name="connsiteY4" fmla="*/ 1354488 h 1862650"/>
              <a:gd name="connsiteX5" fmla="*/ 1176412 w 1614348"/>
              <a:gd name="connsiteY5" fmla="*/ 1862650 h 1862650"/>
              <a:gd name="connsiteX0" fmla="*/ 1614348 w 1614348"/>
              <a:gd name="connsiteY0" fmla="*/ 0 h 1862650"/>
              <a:gd name="connsiteX1" fmla="*/ 7807 w 1614348"/>
              <a:gd name="connsiteY1" fmla="*/ 347384 h 1862650"/>
              <a:gd name="connsiteX2" fmla="*/ 1017146 w 1614348"/>
              <a:gd name="connsiteY2" fmla="*/ 689074 h 1862650"/>
              <a:gd name="connsiteX3" fmla="*/ 1375874 w 1614348"/>
              <a:gd name="connsiteY3" fmla="*/ 991782 h 1862650"/>
              <a:gd name="connsiteX4" fmla="*/ 1181797 w 1614348"/>
              <a:gd name="connsiteY4" fmla="*/ 1354488 h 1862650"/>
              <a:gd name="connsiteX5" fmla="*/ 1176412 w 1614348"/>
              <a:gd name="connsiteY5" fmla="*/ 1862650 h 1862650"/>
              <a:gd name="connsiteX0" fmla="*/ 1614348 w 1614348"/>
              <a:gd name="connsiteY0" fmla="*/ 0 h 1862650"/>
              <a:gd name="connsiteX1" fmla="*/ 7807 w 1614348"/>
              <a:gd name="connsiteY1" fmla="*/ 347384 h 1862650"/>
              <a:gd name="connsiteX2" fmla="*/ 1017146 w 1614348"/>
              <a:gd name="connsiteY2" fmla="*/ 689074 h 1862650"/>
              <a:gd name="connsiteX3" fmla="*/ 1375874 w 1614348"/>
              <a:gd name="connsiteY3" fmla="*/ 1024628 h 1862650"/>
              <a:gd name="connsiteX4" fmla="*/ 1181797 w 1614348"/>
              <a:gd name="connsiteY4" fmla="*/ 1354488 h 1862650"/>
              <a:gd name="connsiteX5" fmla="*/ 1176412 w 1614348"/>
              <a:gd name="connsiteY5" fmla="*/ 1862650 h 1862650"/>
              <a:gd name="connsiteX0" fmla="*/ 1614707 w 1614707"/>
              <a:gd name="connsiteY0" fmla="*/ 0 h 1862650"/>
              <a:gd name="connsiteX1" fmla="*/ 8166 w 1614707"/>
              <a:gd name="connsiteY1" fmla="*/ 347384 h 1862650"/>
              <a:gd name="connsiteX2" fmla="*/ 1006437 w 1614707"/>
              <a:gd name="connsiteY2" fmla="*/ 716446 h 1862650"/>
              <a:gd name="connsiteX3" fmla="*/ 1376233 w 1614707"/>
              <a:gd name="connsiteY3" fmla="*/ 1024628 h 1862650"/>
              <a:gd name="connsiteX4" fmla="*/ 1182156 w 1614707"/>
              <a:gd name="connsiteY4" fmla="*/ 1354488 h 1862650"/>
              <a:gd name="connsiteX5" fmla="*/ 1176771 w 1614707"/>
              <a:gd name="connsiteY5" fmla="*/ 1862650 h 186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4707" h="1862650">
                <a:moveTo>
                  <a:pt x="1614707" y="0"/>
                </a:moveTo>
                <a:cubicBezTo>
                  <a:pt x="984977" y="83999"/>
                  <a:pt x="109544" y="227976"/>
                  <a:pt x="8166" y="347384"/>
                </a:cubicBezTo>
                <a:cubicBezTo>
                  <a:pt x="-93212" y="466792"/>
                  <a:pt x="778426" y="603572"/>
                  <a:pt x="1006437" y="716446"/>
                </a:cubicBezTo>
                <a:cubicBezTo>
                  <a:pt x="1234448" y="829320"/>
                  <a:pt x="1346947" y="918288"/>
                  <a:pt x="1376233" y="1024628"/>
                </a:cubicBezTo>
                <a:cubicBezTo>
                  <a:pt x="1405519" y="1130968"/>
                  <a:pt x="1200643" y="1211168"/>
                  <a:pt x="1182156" y="1354488"/>
                </a:cubicBezTo>
                <a:cubicBezTo>
                  <a:pt x="1147068" y="1497808"/>
                  <a:pt x="1170003" y="1687060"/>
                  <a:pt x="1176771" y="1862650"/>
                </a:cubicBezTo>
              </a:path>
            </a:pathLst>
          </a:custGeom>
          <a:ln w="76200">
            <a:solidFill>
              <a:srgbClr val="0000FF">
                <a:alpha val="50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4" name="角丸四角形 223"/>
          <p:cNvSpPr/>
          <p:nvPr/>
        </p:nvSpPr>
        <p:spPr>
          <a:xfrm>
            <a:off x="609600" y="5103542"/>
            <a:ext cx="3517429" cy="48345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O(log </a:t>
            </a:r>
            <a:r>
              <a:rPr kumimoji="1" lang="en-US" altLang="ja-JP" i="1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) time w/ random access</a:t>
            </a:r>
            <a:b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on SLP [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Bille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et al. 2011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25" name="角丸四角形 224"/>
          <p:cNvSpPr/>
          <p:nvPr/>
        </p:nvSpPr>
        <p:spPr>
          <a:xfrm>
            <a:off x="609600" y="5634732"/>
            <a:ext cx="3526794" cy="229183"/>
          </a:xfrm>
          <a:prstGeom prst="round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26" name="角丸四角形 225"/>
          <p:cNvSpPr/>
          <p:nvPr/>
        </p:nvSpPr>
        <p:spPr>
          <a:xfrm>
            <a:off x="609600" y="5911654"/>
            <a:ext cx="3526794" cy="22918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cxnSp>
        <p:nvCxnSpPr>
          <p:cNvPr id="227" name="直線矢印コネクタ 226"/>
          <p:cNvCxnSpPr>
            <a:stCxn id="224" idx="3"/>
            <a:endCxn id="219" idx="1"/>
          </p:cNvCxnSpPr>
          <p:nvPr/>
        </p:nvCxnSpPr>
        <p:spPr>
          <a:xfrm flipV="1">
            <a:off x="4127029" y="4772514"/>
            <a:ext cx="163572" cy="572754"/>
          </a:xfrm>
          <a:prstGeom prst="straightConnector1">
            <a:avLst/>
          </a:prstGeom>
          <a:ln w="38100" cmpd="sng"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8" name="直線矢印コネクタ 227"/>
          <p:cNvCxnSpPr>
            <a:stCxn id="225" idx="3"/>
            <a:endCxn id="206" idx="1"/>
          </p:cNvCxnSpPr>
          <p:nvPr/>
        </p:nvCxnSpPr>
        <p:spPr>
          <a:xfrm flipV="1">
            <a:off x="4136394" y="5244727"/>
            <a:ext cx="154207" cy="504597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直線矢印コネクタ 228"/>
          <p:cNvCxnSpPr>
            <a:stCxn id="226" idx="3"/>
            <a:endCxn id="215" idx="1"/>
          </p:cNvCxnSpPr>
          <p:nvPr/>
        </p:nvCxnSpPr>
        <p:spPr>
          <a:xfrm flipV="1">
            <a:off x="4136394" y="5620777"/>
            <a:ext cx="154207" cy="40546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83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2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0" decel="100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" accel="10000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animBg="1"/>
      <p:bldP spid="313" grpId="0" animBg="1"/>
      <p:bldP spid="5" grpId="0" animBg="1"/>
      <p:bldP spid="323" grpId="0" animBg="1"/>
      <p:bldP spid="324" grpId="0" animBg="1"/>
      <p:bldP spid="210" grpId="1" animBg="1"/>
      <p:bldP spid="2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7056267" y="1342626"/>
            <a:ext cx="0" cy="2796224"/>
          </a:xfrm>
          <a:prstGeom prst="line">
            <a:avLst/>
          </a:prstGeom>
          <a:ln>
            <a:solidFill>
              <a:srgbClr val="B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6" name="図形グループ 435"/>
          <p:cNvGrpSpPr/>
          <p:nvPr/>
        </p:nvGrpSpPr>
        <p:grpSpPr>
          <a:xfrm>
            <a:off x="609600" y="4079149"/>
            <a:ext cx="3522119" cy="975143"/>
            <a:chOff x="528817" y="4180749"/>
            <a:chExt cx="3522119" cy="975143"/>
          </a:xfrm>
        </p:grpSpPr>
        <p:sp>
          <p:nvSpPr>
            <p:cNvPr id="437" name="角丸四角形 436"/>
            <p:cNvSpPr/>
            <p:nvPr/>
          </p:nvSpPr>
          <p:spPr>
            <a:xfrm>
              <a:off x="528817" y="4180749"/>
              <a:ext cx="3512755" cy="975143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t"/>
            <a:lstStyle/>
            <a:p>
              <a:pPr algn="ctr"/>
              <a:endParaRPr lang="en-US" altLang="ja-JP" spc="-300" dirty="0" smtClean="0">
                <a:latin typeface="Courier New"/>
                <a:cs typeface="Courier New"/>
              </a:endParaRPr>
            </a:p>
            <a:p>
              <a:pPr algn="ctr"/>
              <a:r>
                <a:rPr lang="en-US" altLang="ja-JP" spc="-300" dirty="0" smtClean="0">
                  <a:latin typeface="Courier New"/>
                  <a:cs typeface="Courier New"/>
                </a:rPr>
                <a:t>a a b a b a a b a a b b a b a a b</a:t>
              </a:r>
            </a:p>
          </p:txBody>
        </p:sp>
        <p:sp>
          <p:nvSpPr>
            <p:cNvPr id="438" name="正方形/長方形 437"/>
            <p:cNvSpPr/>
            <p:nvPr/>
          </p:nvSpPr>
          <p:spPr>
            <a:xfrm>
              <a:off x="783598" y="4767664"/>
              <a:ext cx="31503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5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(4)      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ja-JP" altLang="en-US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6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(4)    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   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　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7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)</a:t>
              </a:r>
              <a:endParaRPr lang="ja-JP" altLang="en-US" dirty="0"/>
            </a:p>
          </p:txBody>
        </p:sp>
        <p:sp>
          <p:nvSpPr>
            <p:cNvPr id="439" name="テキスト ボックス 438"/>
            <p:cNvSpPr txBox="1"/>
            <p:nvPr/>
          </p:nvSpPr>
          <p:spPr>
            <a:xfrm>
              <a:off x="534365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0" name="テキスト ボックス 439"/>
            <p:cNvSpPr txBox="1"/>
            <p:nvPr/>
          </p:nvSpPr>
          <p:spPr>
            <a:xfrm>
              <a:off x="751403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1" name="テキスト ボックス 440"/>
            <p:cNvSpPr txBox="1"/>
            <p:nvPr/>
          </p:nvSpPr>
          <p:spPr>
            <a:xfrm>
              <a:off x="947902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2" name="テキスト ボックス 441"/>
            <p:cNvSpPr txBox="1"/>
            <p:nvPr/>
          </p:nvSpPr>
          <p:spPr>
            <a:xfrm>
              <a:off x="114440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3" name="テキスト ボックス 442"/>
            <p:cNvSpPr txBox="1"/>
            <p:nvPr/>
          </p:nvSpPr>
          <p:spPr>
            <a:xfrm>
              <a:off x="1340898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4" name="テキスト ボックス 443"/>
            <p:cNvSpPr txBox="1"/>
            <p:nvPr/>
          </p:nvSpPr>
          <p:spPr>
            <a:xfrm>
              <a:off x="1518449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5" name="テキスト ボックス 444"/>
            <p:cNvSpPr txBox="1"/>
            <p:nvPr/>
          </p:nvSpPr>
          <p:spPr>
            <a:xfrm>
              <a:off x="1714569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>
                  <a:latin typeface="Courier New"/>
                  <a:cs typeface="Courier New"/>
                </a:rPr>
                <a:t>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6" name="テキスト ボックス 445"/>
            <p:cNvSpPr txBox="1"/>
            <p:nvPr/>
          </p:nvSpPr>
          <p:spPr>
            <a:xfrm>
              <a:off x="1920150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7" name="テキスト ボックス 446"/>
            <p:cNvSpPr txBox="1"/>
            <p:nvPr/>
          </p:nvSpPr>
          <p:spPr>
            <a:xfrm>
              <a:off x="211573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8" name="テキスト ボックス 447"/>
            <p:cNvSpPr txBox="1"/>
            <p:nvPr/>
          </p:nvSpPr>
          <p:spPr>
            <a:xfrm>
              <a:off x="22663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9" name="テキスト ボックス 448"/>
            <p:cNvSpPr txBox="1"/>
            <p:nvPr/>
          </p:nvSpPr>
          <p:spPr>
            <a:xfrm>
              <a:off x="2472185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0" name="テキスト ボックス 449"/>
            <p:cNvSpPr txBox="1"/>
            <p:nvPr/>
          </p:nvSpPr>
          <p:spPr>
            <a:xfrm>
              <a:off x="2672993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1" name="テキスト ボックス 450"/>
            <p:cNvSpPr txBox="1"/>
            <p:nvPr/>
          </p:nvSpPr>
          <p:spPr>
            <a:xfrm>
              <a:off x="28706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2" name="テキスト ボックス 451"/>
            <p:cNvSpPr txBox="1"/>
            <p:nvPr/>
          </p:nvSpPr>
          <p:spPr>
            <a:xfrm>
              <a:off x="3068231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3" name="テキスト ボックス 452"/>
            <p:cNvSpPr txBox="1"/>
            <p:nvPr/>
          </p:nvSpPr>
          <p:spPr>
            <a:xfrm>
              <a:off x="326585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4" name="テキスト ボックス 453"/>
            <p:cNvSpPr txBox="1"/>
            <p:nvPr/>
          </p:nvSpPr>
          <p:spPr>
            <a:xfrm>
              <a:off x="3463469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5" name="テキスト ボックス 454"/>
            <p:cNvSpPr txBox="1"/>
            <p:nvPr/>
          </p:nvSpPr>
          <p:spPr>
            <a:xfrm>
              <a:off x="367391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cxnSp>
          <p:nvCxnSpPr>
            <p:cNvPr id="456" name="直線コネクタ 455"/>
            <p:cNvCxnSpPr/>
            <p:nvPr/>
          </p:nvCxnSpPr>
          <p:spPr>
            <a:xfrm>
              <a:off x="1583397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/>
            <p:cNvCxnSpPr/>
            <p:nvPr/>
          </p:nvCxnSpPr>
          <p:spPr>
            <a:xfrm>
              <a:off x="2768390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図形グループ 204"/>
          <p:cNvGrpSpPr/>
          <p:nvPr/>
        </p:nvGrpSpPr>
        <p:grpSpPr>
          <a:xfrm>
            <a:off x="4024972" y="1496184"/>
            <a:ext cx="4778763" cy="2669555"/>
            <a:chOff x="834923" y="2610193"/>
            <a:chExt cx="7103732" cy="3968348"/>
          </a:xfrm>
        </p:grpSpPr>
        <p:sp>
          <p:nvSpPr>
            <p:cNvPr id="207" name="テキスト ボックス 206"/>
            <p:cNvSpPr txBox="1"/>
            <p:nvPr/>
          </p:nvSpPr>
          <p:spPr>
            <a:xfrm>
              <a:off x="834923" y="5646964"/>
              <a:ext cx="515976" cy="5032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i="1" dirty="0" smtClean="0">
                  <a:latin typeface="Times New Roman"/>
                  <a:cs typeface="Times New Roman"/>
                </a:rPr>
                <a:t>S</a:t>
              </a:r>
              <a:endParaRPr kumimoji="1" lang="ja-JP" altLang="en-US" sz="1600" i="1" dirty="0">
                <a:latin typeface="Times New Roman"/>
                <a:cs typeface="Times New Roman"/>
              </a:endParaRPr>
            </a:p>
          </p:txBody>
        </p:sp>
        <p:grpSp>
          <p:nvGrpSpPr>
            <p:cNvPr id="208" name="図形グループ 207"/>
            <p:cNvGrpSpPr/>
            <p:nvPr/>
          </p:nvGrpSpPr>
          <p:grpSpPr>
            <a:xfrm>
              <a:off x="1259214" y="2610193"/>
              <a:ext cx="6586355" cy="3533462"/>
              <a:chOff x="2142691" y="3308007"/>
              <a:chExt cx="6586355" cy="3533462"/>
            </a:xfrm>
          </p:grpSpPr>
          <p:sp>
            <p:nvSpPr>
              <p:cNvPr id="337" name="円/楕円 336"/>
              <p:cNvSpPr/>
              <p:nvPr/>
            </p:nvSpPr>
            <p:spPr>
              <a:xfrm>
                <a:off x="6020906" y="3308007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>
                    <a:latin typeface="Times New Roman"/>
                    <a:cs typeface="Times New Roman"/>
                  </a:rPr>
                  <a:t>7</a:t>
                </a:r>
                <a:endParaRPr kumimoji="1" lang="ja-JP" altLang="en-US" sz="1200" dirty="0"/>
              </a:p>
            </p:txBody>
          </p:sp>
          <p:cxnSp>
            <p:nvCxnSpPr>
              <p:cNvPr id="338" name="直線コネクタ 337"/>
              <p:cNvCxnSpPr>
                <a:stCxn id="337" idx="3"/>
                <a:endCxn id="354" idx="0"/>
              </p:cNvCxnSpPr>
              <p:nvPr/>
            </p:nvCxnSpPr>
            <p:spPr>
              <a:xfrm flipH="1">
                <a:off x="3677497" y="3639781"/>
                <a:ext cx="2400333" cy="2545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直線コネクタ 338"/>
              <p:cNvCxnSpPr>
                <a:stCxn id="337" idx="5"/>
                <a:endCxn id="406" idx="0"/>
              </p:cNvCxnSpPr>
              <p:nvPr/>
            </p:nvCxnSpPr>
            <p:spPr>
              <a:xfrm>
                <a:off x="6352680" y="3639781"/>
                <a:ext cx="1402549" cy="2736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直線コネクタ 339"/>
              <p:cNvCxnSpPr>
                <a:stCxn id="367" idx="3"/>
                <a:endCxn id="361" idx="0"/>
              </p:cNvCxnSpPr>
              <p:nvPr/>
            </p:nvCxnSpPr>
            <p:spPr>
              <a:xfrm flipH="1">
                <a:off x="2372413" y="4721659"/>
                <a:ext cx="130694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直線コネクタ 340"/>
              <p:cNvCxnSpPr>
                <a:stCxn id="367" idx="5"/>
                <a:endCxn id="362" idx="0"/>
              </p:cNvCxnSpPr>
              <p:nvPr/>
            </p:nvCxnSpPr>
            <p:spPr>
              <a:xfrm>
                <a:off x="2777957" y="4721659"/>
                <a:ext cx="371919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直線コネクタ 341"/>
              <p:cNvCxnSpPr>
                <a:stCxn id="362" idx="5"/>
                <a:endCxn id="355" idx="0"/>
              </p:cNvCxnSpPr>
              <p:nvPr/>
            </p:nvCxnSpPr>
            <p:spPr>
              <a:xfrm>
                <a:off x="3287301" y="5217245"/>
                <a:ext cx="10879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直線コネクタ 342"/>
              <p:cNvCxnSpPr>
                <a:stCxn id="362" idx="3"/>
                <a:endCxn id="356" idx="0"/>
              </p:cNvCxnSpPr>
              <p:nvPr/>
            </p:nvCxnSpPr>
            <p:spPr>
              <a:xfrm flipH="1">
                <a:off x="2884255" y="5217245"/>
                <a:ext cx="12819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直線コネクタ 343"/>
              <p:cNvCxnSpPr>
                <a:stCxn id="363" idx="3"/>
                <a:endCxn id="357" idx="0"/>
              </p:cNvCxnSpPr>
              <p:nvPr/>
            </p:nvCxnSpPr>
            <p:spPr>
              <a:xfrm flipH="1">
                <a:off x="3909913" y="5217245"/>
                <a:ext cx="1522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直線コネクタ 344"/>
              <p:cNvCxnSpPr>
                <a:stCxn id="363" idx="5"/>
                <a:endCxn id="358" idx="0"/>
              </p:cNvCxnSpPr>
              <p:nvPr/>
            </p:nvCxnSpPr>
            <p:spPr>
              <a:xfrm>
                <a:off x="4337040" y="5217245"/>
                <a:ext cx="356661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6" name="円/楕円 345"/>
              <p:cNvSpPr/>
              <p:nvPr/>
            </p:nvSpPr>
            <p:spPr>
              <a:xfrm>
                <a:off x="4750897" y="5876643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47" name="円/楕円 346"/>
              <p:cNvSpPr/>
              <p:nvPr/>
            </p:nvSpPr>
            <p:spPr>
              <a:xfrm>
                <a:off x="4225658" y="5876643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348" name="直線コネクタ 347"/>
              <p:cNvCxnSpPr>
                <a:stCxn id="358" idx="5"/>
                <a:endCxn id="346" idx="0"/>
              </p:cNvCxnSpPr>
              <p:nvPr/>
            </p:nvCxnSpPr>
            <p:spPr>
              <a:xfrm>
                <a:off x="4831126" y="5712831"/>
                <a:ext cx="11412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直線コネクタ 348"/>
              <p:cNvCxnSpPr>
                <a:stCxn id="358" idx="3"/>
                <a:endCxn id="347" idx="0"/>
              </p:cNvCxnSpPr>
              <p:nvPr/>
            </p:nvCxnSpPr>
            <p:spPr>
              <a:xfrm flipH="1">
                <a:off x="4420007" y="5712831"/>
                <a:ext cx="136269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直線コネクタ 349"/>
              <p:cNvCxnSpPr>
                <a:stCxn id="363" idx="0"/>
                <a:endCxn id="368" idx="3"/>
              </p:cNvCxnSpPr>
              <p:nvPr/>
            </p:nvCxnSpPr>
            <p:spPr>
              <a:xfrm flipV="1">
                <a:off x="4199615" y="4721659"/>
                <a:ext cx="8041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直線コネクタ 350"/>
              <p:cNvCxnSpPr>
                <a:stCxn id="364" idx="5"/>
                <a:endCxn id="359" idx="0"/>
              </p:cNvCxnSpPr>
              <p:nvPr/>
            </p:nvCxnSpPr>
            <p:spPr>
              <a:xfrm>
                <a:off x="5836757" y="5217245"/>
                <a:ext cx="11491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直線コネクタ 351"/>
              <p:cNvCxnSpPr>
                <a:stCxn id="364" idx="3"/>
                <a:endCxn id="360" idx="0"/>
              </p:cNvCxnSpPr>
              <p:nvPr/>
            </p:nvCxnSpPr>
            <p:spPr>
              <a:xfrm flipH="1">
                <a:off x="5439832" y="5217245"/>
                <a:ext cx="12207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直線コネクタ 352"/>
              <p:cNvCxnSpPr>
                <a:stCxn id="364" idx="0"/>
                <a:endCxn id="368" idx="5"/>
              </p:cNvCxnSpPr>
              <p:nvPr/>
            </p:nvCxnSpPr>
            <p:spPr>
              <a:xfrm flipH="1" flipV="1">
                <a:off x="5278642" y="4721659"/>
                <a:ext cx="42069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4" name="円/楕円 353"/>
              <p:cNvSpPr/>
              <p:nvPr/>
            </p:nvSpPr>
            <p:spPr>
              <a:xfrm>
                <a:off x="3483148" y="3894299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6</a:t>
                </a:r>
                <a:endParaRPr kumimoji="1" lang="ja-JP" altLang="en-US" sz="1200" dirty="0"/>
              </a:p>
            </p:txBody>
          </p:sp>
          <p:sp>
            <p:nvSpPr>
              <p:cNvPr id="355" name="円/楕円 354"/>
              <p:cNvSpPr/>
              <p:nvPr/>
            </p:nvSpPr>
            <p:spPr>
              <a:xfrm>
                <a:off x="3201748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56" name="円/楕円 355"/>
              <p:cNvSpPr/>
              <p:nvPr/>
            </p:nvSpPr>
            <p:spPr>
              <a:xfrm>
                <a:off x="2689906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57" name="円/楕円 356"/>
              <p:cNvSpPr/>
              <p:nvPr/>
            </p:nvSpPr>
            <p:spPr>
              <a:xfrm>
                <a:off x="3715564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58" name="円/楕円 357"/>
              <p:cNvSpPr/>
              <p:nvPr/>
            </p:nvSpPr>
            <p:spPr>
              <a:xfrm>
                <a:off x="4499352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59" name="円/楕円 358"/>
              <p:cNvSpPr/>
              <p:nvPr/>
            </p:nvSpPr>
            <p:spPr>
              <a:xfrm>
                <a:off x="5757325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60" name="円/楕円 359"/>
              <p:cNvSpPr/>
              <p:nvPr/>
            </p:nvSpPr>
            <p:spPr>
              <a:xfrm>
                <a:off x="5245483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61" name="円/楕円 360"/>
              <p:cNvSpPr/>
              <p:nvPr/>
            </p:nvSpPr>
            <p:spPr>
              <a:xfrm>
                <a:off x="2178064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62" name="円/楕円 361"/>
              <p:cNvSpPr/>
              <p:nvPr/>
            </p:nvSpPr>
            <p:spPr>
              <a:xfrm>
                <a:off x="2955527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63" name="円/楕円 362"/>
              <p:cNvSpPr/>
              <p:nvPr/>
            </p:nvSpPr>
            <p:spPr>
              <a:xfrm>
                <a:off x="4005266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64" name="円/楕円 363"/>
              <p:cNvSpPr/>
              <p:nvPr/>
            </p:nvSpPr>
            <p:spPr>
              <a:xfrm>
                <a:off x="5504983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cxnSp>
            <p:nvCxnSpPr>
              <p:cNvPr id="365" name="直線コネクタ 364"/>
              <p:cNvCxnSpPr>
                <a:stCxn id="354" idx="3"/>
                <a:endCxn id="367" idx="0"/>
              </p:cNvCxnSpPr>
              <p:nvPr/>
            </p:nvCxnSpPr>
            <p:spPr>
              <a:xfrm flipH="1">
                <a:off x="2640532" y="4226073"/>
                <a:ext cx="89954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直線コネクタ 365"/>
              <p:cNvCxnSpPr>
                <a:stCxn id="354" idx="5"/>
                <a:endCxn id="368" idx="0"/>
              </p:cNvCxnSpPr>
              <p:nvPr/>
            </p:nvCxnSpPr>
            <p:spPr>
              <a:xfrm>
                <a:off x="3814922" y="4226073"/>
                <a:ext cx="132629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7" name="円/楕円 366"/>
              <p:cNvSpPr/>
              <p:nvPr/>
            </p:nvSpPr>
            <p:spPr>
              <a:xfrm>
                <a:off x="2446183" y="4389885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68" name="円/楕円 367"/>
              <p:cNvSpPr/>
              <p:nvPr/>
            </p:nvSpPr>
            <p:spPr>
              <a:xfrm>
                <a:off x="4946868" y="4389885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  <p:sp>
            <p:nvSpPr>
              <p:cNvPr id="369" name="テキスト ボックス 368"/>
              <p:cNvSpPr txBox="1"/>
              <p:nvPr/>
            </p:nvSpPr>
            <p:spPr>
              <a:xfrm>
                <a:off x="2142691" y="6338200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0" name="テキスト ボックス 369"/>
              <p:cNvSpPr txBox="1"/>
              <p:nvPr/>
            </p:nvSpPr>
            <p:spPr>
              <a:xfrm>
                <a:off x="2644560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1" name="テキスト ボックス 370"/>
              <p:cNvSpPr txBox="1"/>
              <p:nvPr/>
            </p:nvSpPr>
            <p:spPr>
              <a:xfrm>
                <a:off x="3146424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2" name="テキスト ボックス 371"/>
              <p:cNvSpPr txBox="1"/>
              <p:nvPr/>
            </p:nvSpPr>
            <p:spPr>
              <a:xfrm>
                <a:off x="367488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3" name="テキスト ボックス 372"/>
              <p:cNvSpPr txBox="1"/>
              <p:nvPr/>
            </p:nvSpPr>
            <p:spPr>
              <a:xfrm>
                <a:off x="4176760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4" name="テキスト ボックス 373"/>
              <p:cNvSpPr txBox="1"/>
              <p:nvPr/>
            </p:nvSpPr>
            <p:spPr>
              <a:xfrm>
                <a:off x="4705227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5" name="テキスト ボックス 374"/>
              <p:cNvSpPr txBox="1"/>
              <p:nvPr/>
            </p:nvSpPr>
            <p:spPr>
              <a:xfrm>
                <a:off x="5207095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6" name="テキスト ボックス 375"/>
              <p:cNvSpPr txBox="1"/>
              <p:nvPr/>
            </p:nvSpPr>
            <p:spPr>
              <a:xfrm>
                <a:off x="5708956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7" name="テキスト ボックス 376"/>
              <p:cNvSpPr txBox="1"/>
              <p:nvPr/>
            </p:nvSpPr>
            <p:spPr>
              <a:xfrm>
                <a:off x="6237423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8" name="テキスト ボックス 377"/>
              <p:cNvSpPr txBox="1"/>
              <p:nvPr/>
            </p:nvSpPr>
            <p:spPr>
              <a:xfrm>
                <a:off x="6739292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9" name="テキスト ボックス 378"/>
              <p:cNvSpPr txBox="1"/>
              <p:nvPr/>
            </p:nvSpPr>
            <p:spPr>
              <a:xfrm>
                <a:off x="726775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80" name="テキスト ボックス 379"/>
              <p:cNvSpPr txBox="1"/>
              <p:nvPr/>
            </p:nvSpPr>
            <p:spPr>
              <a:xfrm>
                <a:off x="7769628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81" name="テキスト ボックス 380"/>
              <p:cNvSpPr txBox="1"/>
              <p:nvPr/>
            </p:nvSpPr>
            <p:spPr>
              <a:xfrm>
                <a:off x="827149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cxnSp>
            <p:nvCxnSpPr>
              <p:cNvPr id="382" name="直線コネクタ 381"/>
              <p:cNvCxnSpPr>
                <a:stCxn id="361" idx="4"/>
                <a:endCxn id="369" idx="0"/>
              </p:cNvCxnSpPr>
              <p:nvPr/>
            </p:nvCxnSpPr>
            <p:spPr>
              <a:xfrm flipH="1">
                <a:off x="2371465" y="5274170"/>
                <a:ext cx="948" cy="106403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直線コネクタ 382"/>
              <p:cNvCxnSpPr>
                <a:stCxn id="356" idx="4"/>
                <a:endCxn id="370" idx="0"/>
              </p:cNvCxnSpPr>
              <p:nvPr/>
            </p:nvCxnSpPr>
            <p:spPr>
              <a:xfrm flipH="1">
                <a:off x="2873334" y="5769756"/>
                <a:ext cx="10921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直線コネクタ 383"/>
              <p:cNvCxnSpPr>
                <a:stCxn id="355" idx="4"/>
                <a:endCxn id="371" idx="0"/>
              </p:cNvCxnSpPr>
              <p:nvPr/>
            </p:nvCxnSpPr>
            <p:spPr>
              <a:xfrm flipH="1">
                <a:off x="3375198" y="5769755"/>
                <a:ext cx="20899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直線コネクタ 384"/>
              <p:cNvCxnSpPr>
                <a:stCxn id="360" idx="4"/>
                <a:endCxn id="375" idx="0"/>
              </p:cNvCxnSpPr>
              <p:nvPr/>
            </p:nvCxnSpPr>
            <p:spPr>
              <a:xfrm flipH="1">
                <a:off x="5435869" y="5769755"/>
                <a:ext cx="3963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線コネクタ 385"/>
              <p:cNvCxnSpPr>
                <a:stCxn id="359" idx="4"/>
                <a:endCxn id="376" idx="0"/>
              </p:cNvCxnSpPr>
              <p:nvPr/>
            </p:nvCxnSpPr>
            <p:spPr>
              <a:xfrm flipH="1">
                <a:off x="5937730" y="5769755"/>
                <a:ext cx="13944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直線コネクタ 386"/>
              <p:cNvCxnSpPr>
                <a:stCxn id="357" idx="4"/>
                <a:endCxn id="372" idx="0"/>
              </p:cNvCxnSpPr>
              <p:nvPr/>
            </p:nvCxnSpPr>
            <p:spPr>
              <a:xfrm flipH="1">
                <a:off x="3903663" y="5769755"/>
                <a:ext cx="6249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線コネクタ 387"/>
              <p:cNvCxnSpPr>
                <a:stCxn id="347" idx="4"/>
                <a:endCxn id="373" idx="0"/>
              </p:cNvCxnSpPr>
              <p:nvPr/>
            </p:nvCxnSpPr>
            <p:spPr>
              <a:xfrm flipH="1">
                <a:off x="4405534" y="6265342"/>
                <a:ext cx="14474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線コネクタ 388"/>
              <p:cNvCxnSpPr>
                <a:stCxn id="346" idx="4"/>
                <a:endCxn id="374" idx="0"/>
              </p:cNvCxnSpPr>
              <p:nvPr/>
            </p:nvCxnSpPr>
            <p:spPr>
              <a:xfrm flipH="1">
                <a:off x="4934001" y="6265342"/>
                <a:ext cx="11246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線コネクタ 389"/>
              <p:cNvCxnSpPr>
                <a:stCxn id="404" idx="3"/>
                <a:endCxn id="400" idx="0"/>
              </p:cNvCxnSpPr>
              <p:nvPr/>
            </p:nvCxnSpPr>
            <p:spPr>
              <a:xfrm flipH="1">
                <a:off x="6474551" y="4740790"/>
                <a:ext cx="1522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線コネクタ 390"/>
              <p:cNvCxnSpPr>
                <a:stCxn id="404" idx="5"/>
                <a:endCxn id="401" idx="0"/>
              </p:cNvCxnSpPr>
              <p:nvPr/>
            </p:nvCxnSpPr>
            <p:spPr>
              <a:xfrm>
                <a:off x="6901678" y="4740790"/>
                <a:ext cx="353652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2" name="円/楕円 391"/>
              <p:cNvSpPr/>
              <p:nvPr/>
            </p:nvSpPr>
            <p:spPr>
              <a:xfrm>
                <a:off x="7303886" y="5400188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93" name="円/楕円 392"/>
              <p:cNvSpPr/>
              <p:nvPr/>
            </p:nvSpPr>
            <p:spPr>
              <a:xfrm>
                <a:off x="6792044" y="5400188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394" name="直線コネクタ 393"/>
              <p:cNvCxnSpPr>
                <a:stCxn id="401" idx="5"/>
                <a:endCxn id="392" idx="0"/>
              </p:cNvCxnSpPr>
              <p:nvPr/>
            </p:nvCxnSpPr>
            <p:spPr>
              <a:xfrm>
                <a:off x="7392755" y="5236376"/>
                <a:ext cx="10548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線コネクタ 394"/>
              <p:cNvCxnSpPr>
                <a:stCxn id="401" idx="3"/>
                <a:endCxn id="393" idx="0"/>
              </p:cNvCxnSpPr>
              <p:nvPr/>
            </p:nvCxnSpPr>
            <p:spPr>
              <a:xfrm flipH="1">
                <a:off x="6986393" y="5236376"/>
                <a:ext cx="131512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線コネクタ 395"/>
              <p:cNvCxnSpPr>
                <a:stCxn id="404" idx="0"/>
                <a:endCxn id="406" idx="3"/>
              </p:cNvCxnSpPr>
              <p:nvPr/>
            </p:nvCxnSpPr>
            <p:spPr>
              <a:xfrm flipV="1">
                <a:off x="6764253" y="4245204"/>
                <a:ext cx="853551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直線コネクタ 396"/>
              <p:cNvCxnSpPr>
                <a:stCxn id="405" idx="5"/>
                <a:endCxn id="402" idx="0"/>
              </p:cNvCxnSpPr>
              <p:nvPr/>
            </p:nvCxnSpPr>
            <p:spPr>
              <a:xfrm>
                <a:off x="8401395" y="4740790"/>
                <a:ext cx="11491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直線コネクタ 397"/>
              <p:cNvCxnSpPr>
                <a:stCxn id="405" idx="3"/>
                <a:endCxn id="403" idx="0"/>
              </p:cNvCxnSpPr>
              <p:nvPr/>
            </p:nvCxnSpPr>
            <p:spPr>
              <a:xfrm flipH="1">
                <a:off x="8004470" y="4740790"/>
                <a:ext cx="12207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直線コネクタ 398"/>
              <p:cNvCxnSpPr>
                <a:stCxn id="405" idx="0"/>
                <a:endCxn id="406" idx="5"/>
              </p:cNvCxnSpPr>
              <p:nvPr/>
            </p:nvCxnSpPr>
            <p:spPr>
              <a:xfrm flipH="1" flipV="1">
                <a:off x="7892654" y="4245204"/>
                <a:ext cx="37131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0" name="円/楕円 399"/>
              <p:cNvSpPr/>
              <p:nvPr/>
            </p:nvSpPr>
            <p:spPr>
              <a:xfrm>
                <a:off x="6280202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401" name="円/楕円 400"/>
              <p:cNvSpPr/>
              <p:nvPr/>
            </p:nvSpPr>
            <p:spPr>
              <a:xfrm>
                <a:off x="7060981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402" name="円/楕円 401"/>
              <p:cNvSpPr/>
              <p:nvPr/>
            </p:nvSpPr>
            <p:spPr>
              <a:xfrm>
                <a:off x="8321963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403" name="円/楕円 402"/>
              <p:cNvSpPr/>
              <p:nvPr/>
            </p:nvSpPr>
            <p:spPr>
              <a:xfrm>
                <a:off x="7810121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404" name="円/楕円 403"/>
              <p:cNvSpPr/>
              <p:nvPr/>
            </p:nvSpPr>
            <p:spPr>
              <a:xfrm>
                <a:off x="6569904" y="4409016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405" name="円/楕円 404"/>
              <p:cNvSpPr/>
              <p:nvPr/>
            </p:nvSpPr>
            <p:spPr>
              <a:xfrm>
                <a:off x="8069621" y="4409016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406" name="円/楕円 405"/>
              <p:cNvSpPr/>
              <p:nvPr/>
            </p:nvSpPr>
            <p:spPr>
              <a:xfrm>
                <a:off x="7560880" y="3913430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  <p:cxnSp>
            <p:nvCxnSpPr>
              <p:cNvPr id="407" name="直線コネクタ 406"/>
              <p:cNvCxnSpPr>
                <a:stCxn id="403" idx="4"/>
                <a:endCxn id="380" idx="0"/>
              </p:cNvCxnSpPr>
              <p:nvPr/>
            </p:nvCxnSpPr>
            <p:spPr>
              <a:xfrm flipH="1">
                <a:off x="7998402" y="5293300"/>
                <a:ext cx="6068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直線コネクタ 407"/>
              <p:cNvCxnSpPr>
                <a:stCxn id="402" idx="4"/>
                <a:endCxn id="381" idx="0"/>
              </p:cNvCxnSpPr>
              <p:nvPr/>
            </p:nvCxnSpPr>
            <p:spPr>
              <a:xfrm flipH="1">
                <a:off x="8500273" y="5293300"/>
                <a:ext cx="16038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直線コネクタ 408"/>
              <p:cNvCxnSpPr>
                <a:stCxn id="400" idx="4"/>
                <a:endCxn id="377" idx="0"/>
              </p:cNvCxnSpPr>
              <p:nvPr/>
            </p:nvCxnSpPr>
            <p:spPr>
              <a:xfrm flipH="1">
                <a:off x="6466197" y="5293300"/>
                <a:ext cx="8354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線コネクタ 409"/>
              <p:cNvCxnSpPr>
                <a:stCxn id="393" idx="4"/>
                <a:endCxn id="378" idx="0"/>
              </p:cNvCxnSpPr>
              <p:nvPr/>
            </p:nvCxnSpPr>
            <p:spPr>
              <a:xfrm flipH="1">
                <a:off x="6968066" y="5788887"/>
                <a:ext cx="18327" cy="54931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線コネクタ 410"/>
              <p:cNvCxnSpPr>
                <a:stCxn id="392" idx="4"/>
                <a:endCxn id="379" idx="0"/>
              </p:cNvCxnSpPr>
              <p:nvPr/>
            </p:nvCxnSpPr>
            <p:spPr>
              <a:xfrm flipH="1">
                <a:off x="7496533" y="5788887"/>
                <a:ext cx="1702" cy="54931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9" name="テキスト ボックス 208"/>
            <p:cNvSpPr txBox="1"/>
            <p:nvPr/>
          </p:nvSpPr>
          <p:spPr>
            <a:xfrm>
              <a:off x="1253458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17" name="テキスト ボックス 216"/>
            <p:cNvSpPr txBox="1"/>
            <p:nvPr/>
          </p:nvSpPr>
          <p:spPr>
            <a:xfrm>
              <a:off x="1755323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2257191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0" name="テキスト ボックス 319"/>
            <p:cNvSpPr txBox="1"/>
            <p:nvPr/>
          </p:nvSpPr>
          <p:spPr>
            <a:xfrm>
              <a:off x="2785658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1" name="テキスト ボックス 320"/>
            <p:cNvSpPr txBox="1"/>
            <p:nvPr/>
          </p:nvSpPr>
          <p:spPr>
            <a:xfrm>
              <a:off x="3287525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2" name="テキスト ボックス 321"/>
            <p:cNvSpPr txBox="1"/>
            <p:nvPr/>
          </p:nvSpPr>
          <p:spPr>
            <a:xfrm>
              <a:off x="3815992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5" name="テキスト ボックス 324"/>
            <p:cNvSpPr txBox="1"/>
            <p:nvPr/>
          </p:nvSpPr>
          <p:spPr>
            <a:xfrm>
              <a:off x="4317859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Courier New"/>
                  <a:cs typeface="Courier New"/>
                </a:rPr>
                <a:t>7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8" name="テキスト ボックス 327"/>
            <p:cNvSpPr txBox="1"/>
            <p:nvPr/>
          </p:nvSpPr>
          <p:spPr>
            <a:xfrm>
              <a:off x="4819725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9" name="テキスト ボックス 328"/>
            <p:cNvSpPr txBox="1"/>
            <p:nvPr/>
          </p:nvSpPr>
          <p:spPr>
            <a:xfrm>
              <a:off x="5348193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0" name="テキスト ボックス 329"/>
            <p:cNvSpPr txBox="1"/>
            <p:nvPr/>
          </p:nvSpPr>
          <p:spPr>
            <a:xfrm>
              <a:off x="5765867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6294334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6796201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6" name="テキスト ボックス 335"/>
            <p:cNvSpPr txBox="1"/>
            <p:nvPr/>
          </p:nvSpPr>
          <p:spPr>
            <a:xfrm>
              <a:off x="7298073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</p:grpSp>
      <p:grpSp>
        <p:nvGrpSpPr>
          <p:cNvPr id="135" name="図形グループ 134"/>
          <p:cNvGrpSpPr/>
          <p:nvPr/>
        </p:nvGrpSpPr>
        <p:grpSpPr>
          <a:xfrm>
            <a:off x="616527" y="1543819"/>
            <a:ext cx="3405132" cy="2386713"/>
            <a:chOff x="527678" y="2687604"/>
            <a:chExt cx="3405132" cy="2386713"/>
          </a:xfrm>
        </p:grpSpPr>
        <p:cxnSp>
          <p:nvCxnSpPr>
            <p:cNvPr id="151" name="直線矢印コネクタ 150"/>
            <p:cNvCxnSpPr>
              <a:stCxn id="155" idx="3"/>
              <a:endCxn id="184" idx="7"/>
            </p:cNvCxnSpPr>
            <p:nvPr/>
          </p:nvCxnSpPr>
          <p:spPr>
            <a:xfrm flipH="1">
              <a:off x="2007946" y="2993234"/>
              <a:ext cx="334524" cy="1050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円/楕円 154"/>
            <p:cNvSpPr/>
            <p:nvPr/>
          </p:nvSpPr>
          <p:spPr>
            <a:xfrm>
              <a:off x="2302919" y="2762717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56" name="直線矢印コネクタ 155"/>
            <p:cNvCxnSpPr>
              <a:stCxn id="180" idx="4"/>
              <a:endCxn id="196" idx="0"/>
            </p:cNvCxnSpPr>
            <p:nvPr/>
          </p:nvCxnSpPr>
          <p:spPr>
            <a:xfrm flipH="1">
              <a:off x="2020885" y="3837283"/>
              <a:ext cx="203904" cy="1986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テキスト ボックス 156"/>
            <p:cNvSpPr txBox="1"/>
            <p:nvPr/>
          </p:nvSpPr>
          <p:spPr>
            <a:xfrm>
              <a:off x="2003767" y="26876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1510202" y="304092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240545" y="325127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872194" y="367610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027156" y="309537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2095880" y="373175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2147103" y="421796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3321084" y="391632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5" name="直線矢印コネクタ 164"/>
            <p:cNvCxnSpPr>
              <a:stCxn id="155" idx="5"/>
              <a:endCxn id="182" idx="1"/>
            </p:cNvCxnSpPr>
            <p:nvPr/>
          </p:nvCxnSpPr>
          <p:spPr>
            <a:xfrm>
              <a:off x="2533436" y="2993234"/>
              <a:ext cx="381236" cy="11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テキスト ボックス 165"/>
            <p:cNvSpPr txBox="1"/>
            <p:nvPr/>
          </p:nvSpPr>
          <p:spPr>
            <a:xfrm>
              <a:off x="2575163" y="2688534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3061351" y="322731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8" name="直線矢印コネクタ 167"/>
            <p:cNvCxnSpPr>
              <a:stCxn id="196" idx="5"/>
              <a:endCxn id="197" idx="0"/>
            </p:cNvCxnSpPr>
            <p:nvPr/>
          </p:nvCxnSpPr>
          <p:spPr>
            <a:xfrm>
              <a:off x="2116368" y="4266430"/>
              <a:ext cx="12279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矢印コネクタ 168"/>
            <p:cNvCxnSpPr>
              <a:stCxn id="196" idx="3"/>
              <a:endCxn id="176" idx="0"/>
            </p:cNvCxnSpPr>
            <p:nvPr/>
          </p:nvCxnSpPr>
          <p:spPr>
            <a:xfrm flipH="1">
              <a:off x="1700488" y="4266430"/>
              <a:ext cx="22491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テキスト ボックス 169"/>
            <p:cNvSpPr txBox="1"/>
            <p:nvPr/>
          </p:nvSpPr>
          <p:spPr>
            <a:xfrm>
              <a:off x="1617969" y="41271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71" name="直線矢印コネクタ 170"/>
            <p:cNvCxnSpPr>
              <a:stCxn id="199" idx="5"/>
              <a:endCxn id="174" idx="0"/>
            </p:cNvCxnSpPr>
            <p:nvPr/>
          </p:nvCxnSpPr>
          <p:spPr>
            <a:xfrm>
              <a:off x="3010155" y="4299749"/>
              <a:ext cx="231827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矢印コネクタ 171"/>
            <p:cNvCxnSpPr>
              <a:stCxn id="198" idx="5"/>
              <a:endCxn id="173" idx="1"/>
            </p:cNvCxnSpPr>
            <p:nvPr/>
          </p:nvCxnSpPr>
          <p:spPr>
            <a:xfrm>
              <a:off x="3184486" y="3788669"/>
              <a:ext cx="517807" cy="10551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円/楕円 172"/>
            <p:cNvSpPr/>
            <p:nvPr/>
          </p:nvSpPr>
          <p:spPr>
            <a:xfrm>
              <a:off x="3662742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2998180" y="4804249"/>
              <a:ext cx="487603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8,14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1540401" y="4352968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1473805" y="4804249"/>
              <a:ext cx="45336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7,13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1193329" y="3653856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9,15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78" name="直線矢印コネクタ 177"/>
            <p:cNvCxnSpPr>
              <a:stCxn id="184" idx="3"/>
              <a:endCxn id="177" idx="0"/>
            </p:cNvCxnSpPr>
            <p:nvPr/>
          </p:nvCxnSpPr>
          <p:spPr>
            <a:xfrm flipH="1">
              <a:off x="1328363" y="3289241"/>
              <a:ext cx="488617" cy="3646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矢印コネクタ 178"/>
            <p:cNvCxnSpPr>
              <a:stCxn id="177" idx="3"/>
              <a:endCxn id="185" idx="0"/>
            </p:cNvCxnSpPr>
            <p:nvPr/>
          </p:nvCxnSpPr>
          <p:spPr>
            <a:xfrm flipH="1">
              <a:off x="984855" y="3884373"/>
              <a:ext cx="248025" cy="2296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円/楕円 179"/>
            <p:cNvSpPr/>
            <p:nvPr/>
          </p:nvSpPr>
          <p:spPr>
            <a:xfrm>
              <a:off x="1949684" y="3567215"/>
              <a:ext cx="550210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4,10,16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1" name="直線矢印コネクタ 180"/>
            <p:cNvCxnSpPr>
              <a:stCxn id="184" idx="5"/>
              <a:endCxn id="180" idx="0"/>
            </p:cNvCxnSpPr>
            <p:nvPr/>
          </p:nvCxnSpPr>
          <p:spPr>
            <a:xfrm>
              <a:off x="2007946" y="3289241"/>
              <a:ext cx="216843" cy="2779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円/楕円 181"/>
            <p:cNvSpPr/>
            <p:nvPr/>
          </p:nvSpPr>
          <p:spPr>
            <a:xfrm>
              <a:off x="2842561" y="3067057"/>
              <a:ext cx="49240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5,11,17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3" name="直線矢印コネクタ 182"/>
            <p:cNvCxnSpPr>
              <a:stCxn id="182" idx="4"/>
              <a:endCxn id="198" idx="0"/>
            </p:cNvCxnSpPr>
            <p:nvPr/>
          </p:nvCxnSpPr>
          <p:spPr>
            <a:xfrm>
              <a:off x="3088764" y="3337125"/>
              <a:ext cx="239" cy="22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円/楕円 183"/>
            <p:cNvSpPr/>
            <p:nvPr/>
          </p:nvSpPr>
          <p:spPr>
            <a:xfrm>
              <a:off x="1777429" y="305872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85" name="円/楕円 184"/>
            <p:cNvSpPr/>
            <p:nvPr/>
          </p:nvSpPr>
          <p:spPr>
            <a:xfrm>
              <a:off x="849821" y="411399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6" name="直線矢印コネクタ 185"/>
            <p:cNvCxnSpPr>
              <a:stCxn id="185" idx="5"/>
              <a:endCxn id="187" idx="0"/>
            </p:cNvCxnSpPr>
            <p:nvPr/>
          </p:nvCxnSpPr>
          <p:spPr>
            <a:xfrm>
              <a:off x="1080338" y="4344516"/>
              <a:ext cx="8147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円/楕円 186"/>
            <p:cNvSpPr/>
            <p:nvPr/>
          </p:nvSpPr>
          <p:spPr>
            <a:xfrm>
              <a:off x="1026779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8" name="直線矢印コネクタ 187"/>
            <p:cNvCxnSpPr>
              <a:stCxn id="185" idx="3"/>
              <a:endCxn id="192" idx="0"/>
            </p:cNvCxnSpPr>
            <p:nvPr/>
          </p:nvCxnSpPr>
          <p:spPr>
            <a:xfrm flipH="1">
              <a:off x="714787" y="4344516"/>
              <a:ext cx="17458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円/楕円 191"/>
            <p:cNvSpPr/>
            <p:nvPr/>
          </p:nvSpPr>
          <p:spPr>
            <a:xfrm>
              <a:off x="579753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591412" y="417094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4" name="テキスト ボックス 193"/>
            <p:cNvSpPr txBox="1"/>
            <p:nvPr/>
          </p:nvSpPr>
          <p:spPr>
            <a:xfrm>
              <a:off x="527678" y="435438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1082336" y="429081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6" name="円/楕円 195"/>
            <p:cNvSpPr/>
            <p:nvPr/>
          </p:nvSpPr>
          <p:spPr>
            <a:xfrm>
              <a:off x="1885851" y="4035913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7" name="円/楕円 196"/>
            <p:cNvSpPr/>
            <p:nvPr/>
          </p:nvSpPr>
          <p:spPr>
            <a:xfrm>
              <a:off x="2104128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8" name="円/楕円 197"/>
            <p:cNvSpPr/>
            <p:nvPr/>
          </p:nvSpPr>
          <p:spPr>
            <a:xfrm>
              <a:off x="2953969" y="355815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9" name="円/楕円 198"/>
            <p:cNvSpPr/>
            <p:nvPr/>
          </p:nvSpPr>
          <p:spPr>
            <a:xfrm>
              <a:off x="2779638" y="406923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0" name="直線矢印コネクタ 199"/>
            <p:cNvCxnSpPr>
              <a:stCxn id="198" idx="3"/>
              <a:endCxn id="199" idx="0"/>
            </p:cNvCxnSpPr>
            <p:nvPr/>
          </p:nvCxnSpPr>
          <p:spPr>
            <a:xfrm flipH="1">
              <a:off x="2914672" y="3788669"/>
              <a:ext cx="78848" cy="2805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円/楕円 200"/>
            <p:cNvSpPr/>
            <p:nvPr/>
          </p:nvSpPr>
          <p:spPr>
            <a:xfrm>
              <a:off x="2551154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2" name="直線矢印コネクタ 201"/>
            <p:cNvCxnSpPr>
              <a:stCxn id="199" idx="3"/>
              <a:endCxn id="201" idx="0"/>
            </p:cNvCxnSpPr>
            <p:nvPr/>
          </p:nvCxnSpPr>
          <p:spPr>
            <a:xfrm flipH="1">
              <a:off x="2686188" y="4299749"/>
              <a:ext cx="133001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テキスト ボックス 210"/>
            <p:cNvSpPr txBox="1"/>
            <p:nvPr/>
          </p:nvSpPr>
          <p:spPr>
            <a:xfrm>
              <a:off x="2709688" y="362626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2" name="テキスト ボックス 211"/>
            <p:cNvSpPr txBox="1"/>
            <p:nvPr/>
          </p:nvSpPr>
          <p:spPr>
            <a:xfrm>
              <a:off x="3023168" y="421796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2512571" y="418428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2443142" y="438480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2" name="図形グループ 1"/>
          <p:cNvGrpSpPr/>
          <p:nvPr/>
        </p:nvGrpSpPr>
        <p:grpSpPr>
          <a:xfrm>
            <a:off x="1902636" y="1823786"/>
            <a:ext cx="556421" cy="330960"/>
            <a:chOff x="1813787" y="2967571"/>
            <a:chExt cx="556421" cy="330960"/>
          </a:xfrm>
        </p:grpSpPr>
        <p:sp>
          <p:nvSpPr>
            <p:cNvPr id="137" name="円/楕円 136"/>
            <p:cNvSpPr/>
            <p:nvPr/>
          </p:nvSpPr>
          <p:spPr>
            <a:xfrm>
              <a:off x="1813787" y="309377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2" name="直線矢印コネクタ 141"/>
            <p:cNvCxnSpPr>
              <a:stCxn id="136" idx="3"/>
              <a:endCxn id="137" idx="7"/>
            </p:cNvCxnSpPr>
            <p:nvPr/>
          </p:nvCxnSpPr>
          <p:spPr>
            <a:xfrm flipH="1">
              <a:off x="1988561" y="2967571"/>
              <a:ext cx="381647" cy="15618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35" name="図形グループ 234"/>
          <p:cNvGrpSpPr/>
          <p:nvPr/>
        </p:nvGrpSpPr>
        <p:grpSpPr>
          <a:xfrm>
            <a:off x="1575129" y="2114600"/>
            <a:ext cx="357493" cy="295544"/>
            <a:chOff x="2623845" y="3764102"/>
            <a:chExt cx="357493" cy="295544"/>
          </a:xfrm>
        </p:grpSpPr>
        <p:sp>
          <p:nvSpPr>
            <p:cNvPr id="140" name="円/楕円 139"/>
            <p:cNvSpPr/>
            <p:nvPr/>
          </p:nvSpPr>
          <p:spPr>
            <a:xfrm>
              <a:off x="2623845" y="385488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5" name="直線矢印コネクタ 144"/>
            <p:cNvCxnSpPr>
              <a:stCxn id="137" idx="3"/>
              <a:endCxn id="140" idx="7"/>
            </p:cNvCxnSpPr>
            <p:nvPr/>
          </p:nvCxnSpPr>
          <p:spPr>
            <a:xfrm flipH="1">
              <a:off x="2798619" y="3764102"/>
              <a:ext cx="182719" cy="120770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" name="図形グループ 3"/>
          <p:cNvGrpSpPr/>
          <p:nvPr/>
        </p:nvGrpSpPr>
        <p:grpSpPr>
          <a:xfrm>
            <a:off x="2077410" y="2114600"/>
            <a:ext cx="329986" cy="545394"/>
            <a:chOff x="1988561" y="3258385"/>
            <a:chExt cx="329986" cy="545394"/>
          </a:xfrm>
        </p:grpSpPr>
        <p:sp>
          <p:nvSpPr>
            <p:cNvPr id="139" name="円/楕円 138"/>
            <p:cNvSpPr/>
            <p:nvPr/>
          </p:nvSpPr>
          <p:spPr>
            <a:xfrm>
              <a:off x="2113787" y="3599019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4" name="直線矢印コネクタ 143"/>
            <p:cNvCxnSpPr>
              <a:stCxn id="137" idx="5"/>
              <a:endCxn id="139" idx="0"/>
            </p:cNvCxnSpPr>
            <p:nvPr/>
          </p:nvCxnSpPr>
          <p:spPr>
            <a:xfrm>
              <a:off x="1988561" y="3258385"/>
              <a:ext cx="227606" cy="340634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7" name="タイトル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LZ78 Factorization on GST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136" name="円/楕円 135"/>
          <p:cNvSpPr/>
          <p:nvPr/>
        </p:nvSpPr>
        <p:spPr>
          <a:xfrm>
            <a:off x="2429071" y="1649012"/>
            <a:ext cx="204760" cy="2047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600" dirty="0" smtClean="0">
                <a:latin typeface="Times New Roman"/>
                <a:cs typeface="Times New Roman"/>
              </a:rPr>
              <a:t>0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150" name="曲線コネクタ 149"/>
          <p:cNvCxnSpPr>
            <a:stCxn id="201" idx="6"/>
            <a:endCxn id="155" idx="6"/>
          </p:cNvCxnSpPr>
          <p:nvPr/>
        </p:nvCxnSpPr>
        <p:spPr>
          <a:xfrm flipH="1" flipV="1">
            <a:off x="2661836" y="1753966"/>
            <a:ext cx="248235" cy="2041532"/>
          </a:xfrm>
          <a:prstGeom prst="curvedConnector3">
            <a:avLst>
              <a:gd name="adj1" fmla="val -92090"/>
            </a:avLst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角丸四角形 311"/>
          <p:cNvSpPr/>
          <p:nvPr/>
        </p:nvSpPr>
        <p:spPr>
          <a:xfrm>
            <a:off x="6070837" y="3567487"/>
            <a:ext cx="1301872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3" name="角丸四角形 312"/>
          <p:cNvSpPr/>
          <p:nvPr/>
        </p:nvSpPr>
        <p:spPr>
          <a:xfrm>
            <a:off x="6047226" y="3525153"/>
            <a:ext cx="2048475" cy="354045"/>
          </a:xfrm>
          <a:prstGeom prst="roundRect">
            <a:avLst/>
          </a:prstGeom>
          <a:noFill/>
          <a:ln>
            <a:solidFill>
              <a:srgbClr val="BF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14" name="図形グループ 313"/>
          <p:cNvGrpSpPr/>
          <p:nvPr/>
        </p:nvGrpSpPr>
        <p:grpSpPr>
          <a:xfrm>
            <a:off x="6038335" y="4123162"/>
            <a:ext cx="1304996" cy="385020"/>
            <a:chOff x="6325955" y="5232634"/>
            <a:chExt cx="1304996" cy="385020"/>
          </a:xfrm>
        </p:grpSpPr>
        <p:cxnSp>
          <p:nvCxnSpPr>
            <p:cNvPr id="315" name="直線コネクタ 314"/>
            <p:cNvCxnSpPr/>
            <p:nvPr/>
          </p:nvCxnSpPr>
          <p:spPr>
            <a:xfrm>
              <a:off x="6327220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/>
            <p:cNvCxnSpPr/>
            <p:nvPr/>
          </p:nvCxnSpPr>
          <p:spPr>
            <a:xfrm>
              <a:off x="7630951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316"/>
            <p:cNvCxnSpPr/>
            <p:nvPr/>
          </p:nvCxnSpPr>
          <p:spPr>
            <a:xfrm>
              <a:off x="6325955" y="5305456"/>
              <a:ext cx="13031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テキスト ボックス 317"/>
            <p:cNvSpPr txBox="1"/>
            <p:nvPr/>
          </p:nvSpPr>
          <p:spPr>
            <a:xfrm>
              <a:off x="6615129" y="5248322"/>
              <a:ext cx="7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err="1" smtClean="0">
                  <a:latin typeface="Times New Roman"/>
                  <a:cs typeface="Times New Roman"/>
                </a:rPr>
                <a:t>c</a:t>
              </a:r>
              <a:r>
                <a:rPr kumimoji="1" lang="en-US" altLang="ja-JP" i="1" baseline="-25000" dirty="0" err="1" smtClean="0">
                  <a:latin typeface="Times New Roman"/>
                  <a:cs typeface="Times New Roman"/>
                </a:rPr>
                <a:t>N</a:t>
              </a:r>
              <a:r>
                <a:rPr kumimoji="1" lang="en-US" altLang="ja-JP" baseline="-250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= 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323" name="角丸四角形 322"/>
          <p:cNvSpPr/>
          <p:nvPr/>
        </p:nvSpPr>
        <p:spPr>
          <a:xfrm>
            <a:off x="2893982" y="4463733"/>
            <a:ext cx="748394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4" name="角丸四角形 323"/>
          <p:cNvSpPr/>
          <p:nvPr/>
        </p:nvSpPr>
        <p:spPr>
          <a:xfrm>
            <a:off x="2875550" y="4422291"/>
            <a:ext cx="1149421" cy="354045"/>
          </a:xfrm>
          <a:prstGeom prst="roundRect">
            <a:avLst/>
          </a:prstGeom>
          <a:noFill/>
          <a:ln>
            <a:solidFill>
              <a:srgbClr val="BF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32" name="直線コネクタ 231"/>
          <p:cNvCxnSpPr/>
          <p:nvPr/>
        </p:nvCxnSpPr>
        <p:spPr>
          <a:xfrm>
            <a:off x="4640001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/>
          <p:cNvCxnSpPr/>
          <p:nvPr/>
        </p:nvCxnSpPr>
        <p:spPr>
          <a:xfrm>
            <a:off x="5335184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直線コネクタ 239"/>
          <p:cNvCxnSpPr/>
          <p:nvPr/>
        </p:nvCxnSpPr>
        <p:spPr>
          <a:xfrm>
            <a:off x="6018282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9" name="上矢印 318"/>
          <p:cNvSpPr/>
          <p:nvPr/>
        </p:nvSpPr>
        <p:spPr>
          <a:xfrm>
            <a:off x="5992616" y="4115766"/>
            <a:ext cx="392511" cy="36963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b"/>
          <a:lstStyle/>
          <a:p>
            <a:pPr algn="ctr"/>
            <a:r>
              <a:rPr kumimoji="1" lang="en-US" altLang="ja-JP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endParaRPr kumimoji="1" lang="ja-JP" altLang="en-US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10" name="角丸四角形 209"/>
          <p:cNvSpPr/>
          <p:nvPr/>
        </p:nvSpPr>
        <p:spPr>
          <a:xfrm>
            <a:off x="589954" y="6191188"/>
            <a:ext cx="8176093" cy="5542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LZ78 factorization can be computed in O(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kumimoji="1" lang="en-US" altLang="ja-JP" sz="2000" b="1" u="sng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log</a:t>
            </a:r>
            <a:r>
              <a:rPr kumimoji="1" lang="en-US" altLang="ja-JP" sz="2000" b="1" i="1" u="sng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 time, given GST preprocessed for </a:t>
            </a:r>
            <a:r>
              <a:rPr kumimoji="1" lang="en-US" altLang="ja-JP" sz="2000" i="1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&amp; </a:t>
            </a:r>
            <a:r>
              <a:rPr kumimoji="1" lang="en-US" altLang="ja-JP" sz="20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la,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and SLP preprocessed for </a:t>
            </a:r>
            <a:r>
              <a:rPr kumimoji="1" lang="en-US" altLang="ja-JP" sz="2000" u="sng" dirty="0" smtClean="0">
                <a:solidFill>
                  <a:prstClr val="black"/>
                </a:solidFill>
                <a:latin typeface="Times New Roman"/>
                <a:cs typeface="Times New Roman"/>
              </a:rPr>
              <a:t>random access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queries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15" name="フリーフォーム 214"/>
          <p:cNvSpPr/>
          <p:nvPr/>
        </p:nvSpPr>
        <p:spPr>
          <a:xfrm>
            <a:off x="5340928" y="1677871"/>
            <a:ext cx="1589439" cy="1875650"/>
          </a:xfrm>
          <a:custGeom>
            <a:avLst/>
            <a:gdLst>
              <a:gd name="connsiteX0" fmla="*/ 1536521 w 1536521"/>
              <a:gd name="connsiteY0" fmla="*/ 0 h 1845125"/>
              <a:gd name="connsiteX1" fmla="*/ 4572 w 1536521"/>
              <a:gd name="connsiteY1" fmla="*/ 290436 h 1845125"/>
              <a:gd name="connsiteX2" fmla="*/ 1075228 w 1536521"/>
              <a:gd name="connsiteY2" fmla="*/ 632126 h 1845125"/>
              <a:gd name="connsiteX3" fmla="*/ 1399842 w 1536521"/>
              <a:gd name="connsiteY3" fmla="*/ 1087713 h 1845125"/>
              <a:gd name="connsiteX4" fmla="*/ 1120788 w 1536521"/>
              <a:gd name="connsiteY4" fmla="*/ 1469266 h 1845125"/>
              <a:gd name="connsiteX5" fmla="*/ 1098008 w 1536521"/>
              <a:gd name="connsiteY5" fmla="*/ 1845125 h 1845125"/>
              <a:gd name="connsiteX6" fmla="*/ 1098008 w 1536521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20780 w 1536513"/>
              <a:gd name="connsiteY4" fmla="*/ 1469266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83934"/>
              <a:gd name="connsiteX1" fmla="*/ 4564 w 1536513"/>
              <a:gd name="connsiteY1" fmla="*/ 290436 h 1883934"/>
              <a:gd name="connsiteX2" fmla="*/ 1075220 w 1536513"/>
              <a:gd name="connsiteY2" fmla="*/ 632126 h 1883934"/>
              <a:gd name="connsiteX3" fmla="*/ 1388444 w 1536513"/>
              <a:gd name="connsiteY3" fmla="*/ 968122 h 1883934"/>
              <a:gd name="connsiteX4" fmla="*/ 1154950 w 1536513"/>
              <a:gd name="connsiteY4" fmla="*/ 1343980 h 1883934"/>
              <a:gd name="connsiteX5" fmla="*/ 1098000 w 1536513"/>
              <a:gd name="connsiteY5" fmla="*/ 1845125 h 1883934"/>
              <a:gd name="connsiteX6" fmla="*/ 1171025 w 1536513"/>
              <a:gd name="connsiteY6" fmla="*/ 1851475 h 1883934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67850 w 1536513"/>
              <a:gd name="connsiteY5" fmla="*/ 173082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0117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77175 w 1536513"/>
              <a:gd name="connsiteY4" fmla="*/ 12804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61300 w 1536513"/>
              <a:gd name="connsiteY4" fmla="*/ 128683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64175"/>
              <a:gd name="connsiteX1" fmla="*/ 4564 w 1536513"/>
              <a:gd name="connsiteY1" fmla="*/ 290436 h 1864175"/>
              <a:gd name="connsiteX2" fmla="*/ 1075220 w 1536513"/>
              <a:gd name="connsiteY2" fmla="*/ 632126 h 1864175"/>
              <a:gd name="connsiteX3" fmla="*/ 1388444 w 1536513"/>
              <a:gd name="connsiteY3" fmla="*/ 968122 h 1864175"/>
              <a:gd name="connsiteX4" fmla="*/ 1161300 w 1536513"/>
              <a:gd name="connsiteY4" fmla="*/ 1286830 h 1864175"/>
              <a:gd name="connsiteX5" fmla="*/ 1145625 w 1536513"/>
              <a:gd name="connsiteY5" fmla="*/ 1597475 h 1864175"/>
              <a:gd name="connsiteX6" fmla="*/ 1145625 w 1536513"/>
              <a:gd name="connsiteY6" fmla="*/ 1864175 h 1864175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9088 w 1539088"/>
              <a:gd name="connsiteY0" fmla="*/ 0 h 1867350"/>
              <a:gd name="connsiteX1" fmla="*/ 7139 w 1539088"/>
              <a:gd name="connsiteY1" fmla="*/ 290436 h 1867350"/>
              <a:gd name="connsiteX2" fmla="*/ 982545 w 1539088"/>
              <a:gd name="connsiteY2" fmla="*/ 533701 h 1867350"/>
              <a:gd name="connsiteX3" fmla="*/ 1391019 w 1539088"/>
              <a:gd name="connsiteY3" fmla="*/ 968122 h 1867350"/>
              <a:gd name="connsiteX4" fmla="*/ 1163875 w 1539088"/>
              <a:gd name="connsiteY4" fmla="*/ 1286830 h 1867350"/>
              <a:gd name="connsiteX5" fmla="*/ 1148200 w 1539088"/>
              <a:gd name="connsiteY5" fmla="*/ 1597475 h 1867350"/>
              <a:gd name="connsiteX6" fmla="*/ 1151375 w 1539088"/>
              <a:gd name="connsiteY6" fmla="*/ 1867350 h 1867350"/>
              <a:gd name="connsiteX0" fmla="*/ 1441376 w 1441376"/>
              <a:gd name="connsiteY0" fmla="*/ 0 h 1867350"/>
              <a:gd name="connsiteX1" fmla="*/ 7852 w 1441376"/>
              <a:gd name="connsiteY1" fmla="*/ 319011 h 1867350"/>
              <a:gd name="connsiteX2" fmla="*/ 884833 w 1441376"/>
              <a:gd name="connsiteY2" fmla="*/ 533701 h 1867350"/>
              <a:gd name="connsiteX3" fmla="*/ 1293307 w 1441376"/>
              <a:gd name="connsiteY3" fmla="*/ 968122 h 1867350"/>
              <a:gd name="connsiteX4" fmla="*/ 1066163 w 1441376"/>
              <a:gd name="connsiteY4" fmla="*/ 1286830 h 1867350"/>
              <a:gd name="connsiteX5" fmla="*/ 1050488 w 1441376"/>
              <a:gd name="connsiteY5" fmla="*/ 1597475 h 1867350"/>
              <a:gd name="connsiteX6" fmla="*/ 1053663 w 1441376"/>
              <a:gd name="connsiteY6" fmla="*/ 1867350 h 1867350"/>
              <a:gd name="connsiteX0" fmla="*/ 1589569 w 1589569"/>
              <a:gd name="connsiteY0" fmla="*/ 0 h 1867350"/>
              <a:gd name="connsiteX1" fmla="*/ 6820 w 1589569"/>
              <a:gd name="connsiteY1" fmla="*/ 309486 h 1867350"/>
              <a:gd name="connsiteX2" fmla="*/ 1033026 w 1589569"/>
              <a:gd name="connsiteY2" fmla="*/ 533701 h 1867350"/>
              <a:gd name="connsiteX3" fmla="*/ 1441500 w 1589569"/>
              <a:gd name="connsiteY3" fmla="*/ 968122 h 1867350"/>
              <a:gd name="connsiteX4" fmla="*/ 1214356 w 1589569"/>
              <a:gd name="connsiteY4" fmla="*/ 1286830 h 1867350"/>
              <a:gd name="connsiteX5" fmla="*/ 1198681 w 1589569"/>
              <a:gd name="connsiteY5" fmla="*/ 1597475 h 1867350"/>
              <a:gd name="connsiteX6" fmla="*/ 1201856 w 1589569"/>
              <a:gd name="connsiteY6" fmla="*/ 1867350 h 1867350"/>
              <a:gd name="connsiteX0" fmla="*/ 1590453 w 1590453"/>
              <a:gd name="connsiteY0" fmla="*/ 0 h 1867350"/>
              <a:gd name="connsiteX1" fmla="*/ 7704 w 1590453"/>
              <a:gd name="connsiteY1" fmla="*/ 309486 h 1867350"/>
              <a:gd name="connsiteX2" fmla="*/ 1005335 w 1590453"/>
              <a:gd name="connsiteY2" fmla="*/ 654351 h 1867350"/>
              <a:gd name="connsiteX3" fmla="*/ 1442384 w 1590453"/>
              <a:gd name="connsiteY3" fmla="*/ 968122 h 1867350"/>
              <a:gd name="connsiteX4" fmla="*/ 1215240 w 1590453"/>
              <a:gd name="connsiteY4" fmla="*/ 1286830 h 1867350"/>
              <a:gd name="connsiteX5" fmla="*/ 1199565 w 1590453"/>
              <a:gd name="connsiteY5" fmla="*/ 1597475 h 1867350"/>
              <a:gd name="connsiteX6" fmla="*/ 1202740 w 1590453"/>
              <a:gd name="connsiteY6" fmla="*/ 1867350 h 1867350"/>
              <a:gd name="connsiteX0" fmla="*/ 1590390 w 1590390"/>
              <a:gd name="connsiteY0" fmla="*/ 0 h 1867350"/>
              <a:gd name="connsiteX1" fmla="*/ 7641 w 1590390"/>
              <a:gd name="connsiteY1" fmla="*/ 309486 h 1867350"/>
              <a:gd name="connsiteX2" fmla="*/ 1005272 w 1590390"/>
              <a:gd name="connsiteY2" fmla="*/ 654351 h 1867350"/>
              <a:gd name="connsiteX3" fmla="*/ 1394696 w 1590390"/>
              <a:gd name="connsiteY3" fmla="*/ 958597 h 1867350"/>
              <a:gd name="connsiteX4" fmla="*/ 1215177 w 1590390"/>
              <a:gd name="connsiteY4" fmla="*/ 1286830 h 1867350"/>
              <a:gd name="connsiteX5" fmla="*/ 1199502 w 1590390"/>
              <a:gd name="connsiteY5" fmla="*/ 1597475 h 1867350"/>
              <a:gd name="connsiteX6" fmla="*/ 1202677 w 1590390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  <a:gd name="connsiteX0" fmla="*/ 1948921 w 1948921"/>
              <a:gd name="connsiteY0" fmla="*/ 0 h 1875650"/>
              <a:gd name="connsiteX1" fmla="*/ 17552 w 1948921"/>
              <a:gd name="connsiteY1" fmla="*/ 317786 h 1875650"/>
              <a:gd name="connsiteX2" fmla="*/ 1015183 w 1948921"/>
              <a:gd name="connsiteY2" fmla="*/ 662651 h 1875650"/>
              <a:gd name="connsiteX3" fmla="*/ 1391907 w 1948921"/>
              <a:gd name="connsiteY3" fmla="*/ 989122 h 1875650"/>
              <a:gd name="connsiteX4" fmla="*/ 1225088 w 1948921"/>
              <a:gd name="connsiteY4" fmla="*/ 1295130 h 1875650"/>
              <a:gd name="connsiteX5" fmla="*/ 1209413 w 1948921"/>
              <a:gd name="connsiteY5" fmla="*/ 1605775 h 1875650"/>
              <a:gd name="connsiteX6" fmla="*/ 1212588 w 1948921"/>
              <a:gd name="connsiteY6" fmla="*/ 1875650 h 1875650"/>
              <a:gd name="connsiteX0" fmla="*/ 1607129 w 1607129"/>
              <a:gd name="connsiteY0" fmla="*/ 0 h 1875650"/>
              <a:gd name="connsiteX1" fmla="*/ 24380 w 1607129"/>
              <a:gd name="connsiteY1" fmla="*/ 334387 h 1875650"/>
              <a:gd name="connsiteX2" fmla="*/ 673391 w 1607129"/>
              <a:gd name="connsiteY2" fmla="*/ 662651 h 1875650"/>
              <a:gd name="connsiteX3" fmla="*/ 1050115 w 1607129"/>
              <a:gd name="connsiteY3" fmla="*/ 989122 h 1875650"/>
              <a:gd name="connsiteX4" fmla="*/ 883296 w 1607129"/>
              <a:gd name="connsiteY4" fmla="*/ 1295130 h 1875650"/>
              <a:gd name="connsiteX5" fmla="*/ 867621 w 1607129"/>
              <a:gd name="connsiteY5" fmla="*/ 1605775 h 1875650"/>
              <a:gd name="connsiteX6" fmla="*/ 870796 w 1607129"/>
              <a:gd name="connsiteY6" fmla="*/ 1875650 h 1875650"/>
              <a:gd name="connsiteX0" fmla="*/ 1582809 w 1582809"/>
              <a:gd name="connsiteY0" fmla="*/ 0 h 1875650"/>
              <a:gd name="connsiteX1" fmla="*/ 60 w 1582809"/>
              <a:gd name="connsiteY1" fmla="*/ 334387 h 1875650"/>
              <a:gd name="connsiteX2" fmla="*/ 649071 w 1582809"/>
              <a:gd name="connsiteY2" fmla="*/ 662651 h 1875650"/>
              <a:gd name="connsiteX3" fmla="*/ 1025795 w 1582809"/>
              <a:gd name="connsiteY3" fmla="*/ 989122 h 1875650"/>
              <a:gd name="connsiteX4" fmla="*/ 858976 w 1582809"/>
              <a:gd name="connsiteY4" fmla="*/ 1295130 h 1875650"/>
              <a:gd name="connsiteX5" fmla="*/ 843301 w 1582809"/>
              <a:gd name="connsiteY5" fmla="*/ 1605775 h 1875650"/>
              <a:gd name="connsiteX6" fmla="*/ 846476 w 1582809"/>
              <a:gd name="connsiteY6" fmla="*/ 1875650 h 1875650"/>
              <a:gd name="connsiteX0" fmla="*/ 1590185 w 1590185"/>
              <a:gd name="connsiteY0" fmla="*/ 0 h 1875650"/>
              <a:gd name="connsiteX1" fmla="*/ 7436 w 1590185"/>
              <a:gd name="connsiteY1" fmla="*/ 334387 h 1875650"/>
              <a:gd name="connsiteX2" fmla="*/ 996766 w 1590185"/>
              <a:gd name="connsiteY2" fmla="*/ 646051 h 1875650"/>
              <a:gd name="connsiteX3" fmla="*/ 1033171 w 1590185"/>
              <a:gd name="connsiteY3" fmla="*/ 989122 h 1875650"/>
              <a:gd name="connsiteX4" fmla="*/ 866352 w 1590185"/>
              <a:gd name="connsiteY4" fmla="*/ 1295130 h 1875650"/>
              <a:gd name="connsiteX5" fmla="*/ 850677 w 1590185"/>
              <a:gd name="connsiteY5" fmla="*/ 1605775 h 1875650"/>
              <a:gd name="connsiteX6" fmla="*/ 853852 w 1590185"/>
              <a:gd name="connsiteY6" fmla="*/ 1875650 h 1875650"/>
              <a:gd name="connsiteX0" fmla="*/ 1589131 w 1589131"/>
              <a:gd name="connsiteY0" fmla="*/ 0 h 1875650"/>
              <a:gd name="connsiteX1" fmla="*/ 6382 w 1589131"/>
              <a:gd name="connsiteY1" fmla="*/ 334387 h 1875650"/>
              <a:gd name="connsiteX2" fmla="*/ 995712 w 1589131"/>
              <a:gd name="connsiteY2" fmla="*/ 646051 h 1875650"/>
              <a:gd name="connsiteX3" fmla="*/ 1032117 w 1589131"/>
              <a:gd name="connsiteY3" fmla="*/ 989122 h 1875650"/>
              <a:gd name="connsiteX4" fmla="*/ 865298 w 1589131"/>
              <a:gd name="connsiteY4" fmla="*/ 1295130 h 1875650"/>
              <a:gd name="connsiteX5" fmla="*/ 849623 w 1589131"/>
              <a:gd name="connsiteY5" fmla="*/ 1605775 h 1875650"/>
              <a:gd name="connsiteX6" fmla="*/ 852798 w 1589131"/>
              <a:gd name="connsiteY6" fmla="*/ 1875650 h 1875650"/>
              <a:gd name="connsiteX0" fmla="*/ 1589439 w 1589439"/>
              <a:gd name="connsiteY0" fmla="*/ 0 h 1875650"/>
              <a:gd name="connsiteX1" fmla="*/ 6690 w 1589439"/>
              <a:gd name="connsiteY1" fmla="*/ 334387 h 1875650"/>
              <a:gd name="connsiteX2" fmla="*/ 996020 w 1589439"/>
              <a:gd name="connsiteY2" fmla="*/ 646051 h 1875650"/>
              <a:gd name="connsiteX3" fmla="*/ 360087 w 1589439"/>
              <a:gd name="connsiteY3" fmla="*/ 997423 h 1875650"/>
              <a:gd name="connsiteX4" fmla="*/ 865606 w 1589439"/>
              <a:gd name="connsiteY4" fmla="*/ 1295130 h 1875650"/>
              <a:gd name="connsiteX5" fmla="*/ 849931 w 1589439"/>
              <a:gd name="connsiteY5" fmla="*/ 1605775 h 1875650"/>
              <a:gd name="connsiteX6" fmla="*/ 853106 w 1589439"/>
              <a:gd name="connsiteY6" fmla="*/ 1875650 h 1875650"/>
              <a:gd name="connsiteX0" fmla="*/ 1589439 w 1589439"/>
              <a:gd name="connsiteY0" fmla="*/ 0 h 1875650"/>
              <a:gd name="connsiteX1" fmla="*/ 6690 w 1589439"/>
              <a:gd name="connsiteY1" fmla="*/ 334387 h 1875650"/>
              <a:gd name="connsiteX2" fmla="*/ 996020 w 1589439"/>
              <a:gd name="connsiteY2" fmla="*/ 646051 h 1875650"/>
              <a:gd name="connsiteX3" fmla="*/ 360087 w 1589439"/>
              <a:gd name="connsiteY3" fmla="*/ 997423 h 1875650"/>
              <a:gd name="connsiteX4" fmla="*/ 865606 w 1589439"/>
              <a:gd name="connsiteY4" fmla="*/ 1295130 h 1875650"/>
              <a:gd name="connsiteX5" fmla="*/ 849931 w 1589439"/>
              <a:gd name="connsiteY5" fmla="*/ 1605775 h 1875650"/>
              <a:gd name="connsiteX6" fmla="*/ 853106 w 1589439"/>
              <a:gd name="connsiteY6" fmla="*/ 1875650 h 1875650"/>
              <a:gd name="connsiteX0" fmla="*/ 1589439 w 1589439"/>
              <a:gd name="connsiteY0" fmla="*/ 0 h 1875650"/>
              <a:gd name="connsiteX1" fmla="*/ 6690 w 1589439"/>
              <a:gd name="connsiteY1" fmla="*/ 334387 h 1875650"/>
              <a:gd name="connsiteX2" fmla="*/ 996020 w 1589439"/>
              <a:gd name="connsiteY2" fmla="*/ 646051 h 1875650"/>
              <a:gd name="connsiteX3" fmla="*/ 360087 w 1589439"/>
              <a:gd name="connsiteY3" fmla="*/ 997423 h 1875650"/>
              <a:gd name="connsiteX4" fmla="*/ 699597 w 1589439"/>
              <a:gd name="connsiteY4" fmla="*/ 1320030 h 1875650"/>
              <a:gd name="connsiteX5" fmla="*/ 849931 w 1589439"/>
              <a:gd name="connsiteY5" fmla="*/ 1605775 h 1875650"/>
              <a:gd name="connsiteX6" fmla="*/ 853106 w 1589439"/>
              <a:gd name="connsiteY6" fmla="*/ 1875650 h 187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9439" h="1875650">
                <a:moveTo>
                  <a:pt x="1589439" y="0"/>
                </a:moveTo>
                <a:cubicBezTo>
                  <a:pt x="861905" y="92541"/>
                  <a:pt x="105593" y="226712"/>
                  <a:pt x="6690" y="334387"/>
                </a:cubicBezTo>
                <a:cubicBezTo>
                  <a:pt x="-92213" y="442062"/>
                  <a:pt x="937121" y="535545"/>
                  <a:pt x="996020" y="646051"/>
                </a:cubicBezTo>
                <a:cubicBezTo>
                  <a:pt x="1054920" y="756557"/>
                  <a:pt x="409491" y="885093"/>
                  <a:pt x="360087" y="997423"/>
                </a:cubicBezTo>
                <a:cubicBezTo>
                  <a:pt x="310683" y="1109753"/>
                  <a:pt x="617956" y="1218638"/>
                  <a:pt x="699597" y="1320030"/>
                </a:cubicBezTo>
                <a:cubicBezTo>
                  <a:pt x="781238" y="1421422"/>
                  <a:pt x="852014" y="1509022"/>
                  <a:pt x="849931" y="1605775"/>
                </a:cubicBezTo>
                <a:cubicBezTo>
                  <a:pt x="847848" y="1702528"/>
                  <a:pt x="850989" y="1775108"/>
                  <a:pt x="853106" y="1875650"/>
                </a:cubicBezTo>
              </a:path>
            </a:pathLst>
          </a:custGeom>
          <a:ln w="76200" cmpd="sng">
            <a:solidFill>
              <a:srgbClr val="0000FF">
                <a:alpha val="48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19" name="図形グループ 218"/>
          <p:cNvGrpSpPr/>
          <p:nvPr/>
        </p:nvGrpSpPr>
        <p:grpSpPr>
          <a:xfrm>
            <a:off x="2603845" y="1813626"/>
            <a:ext cx="663044" cy="342365"/>
            <a:chOff x="2140661" y="3717281"/>
            <a:chExt cx="663044" cy="342365"/>
          </a:xfrm>
        </p:grpSpPr>
        <p:sp>
          <p:nvSpPr>
            <p:cNvPr id="220" name="円/楕円 219"/>
            <p:cNvSpPr/>
            <p:nvPr/>
          </p:nvSpPr>
          <p:spPr>
            <a:xfrm>
              <a:off x="2598945" y="385488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221" name="直線矢印コネクタ 220"/>
            <p:cNvCxnSpPr>
              <a:stCxn id="136" idx="5"/>
              <a:endCxn id="220" idx="1"/>
            </p:cNvCxnSpPr>
            <p:nvPr/>
          </p:nvCxnSpPr>
          <p:spPr>
            <a:xfrm>
              <a:off x="2140661" y="3717281"/>
              <a:ext cx="488270" cy="167591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222" name="直線コネクタ 221"/>
          <p:cNvCxnSpPr/>
          <p:nvPr/>
        </p:nvCxnSpPr>
        <p:spPr>
          <a:xfrm>
            <a:off x="6359087" y="3409829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曲線コネクタ 222"/>
          <p:cNvCxnSpPr>
            <a:stCxn id="201" idx="4"/>
            <a:endCxn id="450" idx="0"/>
          </p:cNvCxnSpPr>
          <p:nvPr/>
        </p:nvCxnSpPr>
        <p:spPr>
          <a:xfrm rot="16200000" flipH="1">
            <a:off x="2743958" y="3961611"/>
            <a:ext cx="229411" cy="167252"/>
          </a:xfrm>
          <a:prstGeom prst="curvedConnector3">
            <a:avLst>
              <a:gd name="adj1" fmla="val 50000"/>
            </a:avLst>
          </a:prstGeom>
          <a:ln w="38100" cmpd="sng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角丸四角形 215"/>
          <p:cNvSpPr/>
          <p:nvPr/>
        </p:nvSpPr>
        <p:spPr>
          <a:xfrm>
            <a:off x="4290601" y="5072513"/>
            <a:ext cx="4475447" cy="344428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longest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in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24" name="角丸四角形 223"/>
          <p:cNvSpPr/>
          <p:nvPr/>
        </p:nvSpPr>
        <p:spPr>
          <a:xfrm>
            <a:off x="4290601" y="5465839"/>
            <a:ext cx="4475447" cy="3098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Make new node for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trie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on ST</a:t>
            </a:r>
            <a:endParaRPr kumimoji="1" lang="en-US" altLang="ja-JP" sz="2000" b="1" dirty="0">
              <a:solidFill>
                <a:srgbClr val="FF0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25" name="角丸四角形 224"/>
          <p:cNvSpPr/>
          <p:nvPr/>
        </p:nvSpPr>
        <p:spPr>
          <a:xfrm>
            <a:off x="4297441" y="5816838"/>
            <a:ext cx="4475447" cy="3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Compute next position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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|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f</a:t>
            </a:r>
            <a:r>
              <a:rPr kumimoji="1" lang="en-US" altLang="ja-JP" sz="2000" i="1" baseline="-25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|</a:t>
            </a:r>
            <a:endParaRPr kumimoji="1" lang="en-US" altLang="ja-JP" sz="2000" b="1" dirty="0">
              <a:solidFill>
                <a:srgbClr val="0000FF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26" name="角丸四角形 225"/>
          <p:cNvSpPr/>
          <p:nvPr/>
        </p:nvSpPr>
        <p:spPr>
          <a:xfrm>
            <a:off x="4290601" y="4516129"/>
            <a:ext cx="4475447" cy="512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Next factor is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].</a:t>
            </a:r>
            <a:b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node in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GST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corresponding to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31" name="フリーフォーム 230"/>
          <p:cNvSpPr/>
          <p:nvPr/>
        </p:nvSpPr>
        <p:spPr>
          <a:xfrm>
            <a:off x="7158819" y="1723746"/>
            <a:ext cx="942194" cy="1822894"/>
          </a:xfrm>
          <a:custGeom>
            <a:avLst/>
            <a:gdLst>
              <a:gd name="connsiteX0" fmla="*/ 1536521 w 1536521"/>
              <a:gd name="connsiteY0" fmla="*/ 0 h 1845125"/>
              <a:gd name="connsiteX1" fmla="*/ 4572 w 1536521"/>
              <a:gd name="connsiteY1" fmla="*/ 290436 h 1845125"/>
              <a:gd name="connsiteX2" fmla="*/ 1075228 w 1536521"/>
              <a:gd name="connsiteY2" fmla="*/ 632126 h 1845125"/>
              <a:gd name="connsiteX3" fmla="*/ 1399842 w 1536521"/>
              <a:gd name="connsiteY3" fmla="*/ 1087713 h 1845125"/>
              <a:gd name="connsiteX4" fmla="*/ 1120788 w 1536521"/>
              <a:gd name="connsiteY4" fmla="*/ 1469266 h 1845125"/>
              <a:gd name="connsiteX5" fmla="*/ 1098008 w 1536521"/>
              <a:gd name="connsiteY5" fmla="*/ 1845125 h 1845125"/>
              <a:gd name="connsiteX6" fmla="*/ 1098008 w 1536521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20780 w 1536513"/>
              <a:gd name="connsiteY4" fmla="*/ 1469266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83934"/>
              <a:gd name="connsiteX1" fmla="*/ 4564 w 1536513"/>
              <a:gd name="connsiteY1" fmla="*/ 290436 h 1883934"/>
              <a:gd name="connsiteX2" fmla="*/ 1075220 w 1536513"/>
              <a:gd name="connsiteY2" fmla="*/ 632126 h 1883934"/>
              <a:gd name="connsiteX3" fmla="*/ 1388444 w 1536513"/>
              <a:gd name="connsiteY3" fmla="*/ 968122 h 1883934"/>
              <a:gd name="connsiteX4" fmla="*/ 1154950 w 1536513"/>
              <a:gd name="connsiteY4" fmla="*/ 1343980 h 1883934"/>
              <a:gd name="connsiteX5" fmla="*/ 1098000 w 1536513"/>
              <a:gd name="connsiteY5" fmla="*/ 1845125 h 1883934"/>
              <a:gd name="connsiteX6" fmla="*/ 1171025 w 1536513"/>
              <a:gd name="connsiteY6" fmla="*/ 1851475 h 1883934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67850 w 1536513"/>
              <a:gd name="connsiteY5" fmla="*/ 173082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0117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77175 w 1536513"/>
              <a:gd name="connsiteY4" fmla="*/ 12804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61300 w 1536513"/>
              <a:gd name="connsiteY4" fmla="*/ 128683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64175"/>
              <a:gd name="connsiteX1" fmla="*/ 4564 w 1536513"/>
              <a:gd name="connsiteY1" fmla="*/ 290436 h 1864175"/>
              <a:gd name="connsiteX2" fmla="*/ 1075220 w 1536513"/>
              <a:gd name="connsiteY2" fmla="*/ 632126 h 1864175"/>
              <a:gd name="connsiteX3" fmla="*/ 1388444 w 1536513"/>
              <a:gd name="connsiteY3" fmla="*/ 968122 h 1864175"/>
              <a:gd name="connsiteX4" fmla="*/ 1161300 w 1536513"/>
              <a:gd name="connsiteY4" fmla="*/ 1286830 h 1864175"/>
              <a:gd name="connsiteX5" fmla="*/ 1145625 w 1536513"/>
              <a:gd name="connsiteY5" fmla="*/ 1597475 h 1864175"/>
              <a:gd name="connsiteX6" fmla="*/ 1145625 w 1536513"/>
              <a:gd name="connsiteY6" fmla="*/ 1864175 h 1864175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9088 w 1539088"/>
              <a:gd name="connsiteY0" fmla="*/ 0 h 1867350"/>
              <a:gd name="connsiteX1" fmla="*/ 7139 w 1539088"/>
              <a:gd name="connsiteY1" fmla="*/ 290436 h 1867350"/>
              <a:gd name="connsiteX2" fmla="*/ 982545 w 1539088"/>
              <a:gd name="connsiteY2" fmla="*/ 533701 h 1867350"/>
              <a:gd name="connsiteX3" fmla="*/ 1391019 w 1539088"/>
              <a:gd name="connsiteY3" fmla="*/ 968122 h 1867350"/>
              <a:gd name="connsiteX4" fmla="*/ 1163875 w 1539088"/>
              <a:gd name="connsiteY4" fmla="*/ 1286830 h 1867350"/>
              <a:gd name="connsiteX5" fmla="*/ 1148200 w 1539088"/>
              <a:gd name="connsiteY5" fmla="*/ 1597475 h 1867350"/>
              <a:gd name="connsiteX6" fmla="*/ 1151375 w 1539088"/>
              <a:gd name="connsiteY6" fmla="*/ 1867350 h 1867350"/>
              <a:gd name="connsiteX0" fmla="*/ 1441376 w 1441376"/>
              <a:gd name="connsiteY0" fmla="*/ 0 h 1867350"/>
              <a:gd name="connsiteX1" fmla="*/ 7852 w 1441376"/>
              <a:gd name="connsiteY1" fmla="*/ 319011 h 1867350"/>
              <a:gd name="connsiteX2" fmla="*/ 884833 w 1441376"/>
              <a:gd name="connsiteY2" fmla="*/ 533701 h 1867350"/>
              <a:gd name="connsiteX3" fmla="*/ 1293307 w 1441376"/>
              <a:gd name="connsiteY3" fmla="*/ 968122 h 1867350"/>
              <a:gd name="connsiteX4" fmla="*/ 1066163 w 1441376"/>
              <a:gd name="connsiteY4" fmla="*/ 1286830 h 1867350"/>
              <a:gd name="connsiteX5" fmla="*/ 1050488 w 1441376"/>
              <a:gd name="connsiteY5" fmla="*/ 1597475 h 1867350"/>
              <a:gd name="connsiteX6" fmla="*/ 1053663 w 1441376"/>
              <a:gd name="connsiteY6" fmla="*/ 1867350 h 1867350"/>
              <a:gd name="connsiteX0" fmla="*/ 1589569 w 1589569"/>
              <a:gd name="connsiteY0" fmla="*/ 0 h 1867350"/>
              <a:gd name="connsiteX1" fmla="*/ 6820 w 1589569"/>
              <a:gd name="connsiteY1" fmla="*/ 309486 h 1867350"/>
              <a:gd name="connsiteX2" fmla="*/ 1033026 w 1589569"/>
              <a:gd name="connsiteY2" fmla="*/ 533701 h 1867350"/>
              <a:gd name="connsiteX3" fmla="*/ 1441500 w 1589569"/>
              <a:gd name="connsiteY3" fmla="*/ 968122 h 1867350"/>
              <a:gd name="connsiteX4" fmla="*/ 1214356 w 1589569"/>
              <a:gd name="connsiteY4" fmla="*/ 1286830 h 1867350"/>
              <a:gd name="connsiteX5" fmla="*/ 1198681 w 1589569"/>
              <a:gd name="connsiteY5" fmla="*/ 1597475 h 1867350"/>
              <a:gd name="connsiteX6" fmla="*/ 1201856 w 1589569"/>
              <a:gd name="connsiteY6" fmla="*/ 1867350 h 1867350"/>
              <a:gd name="connsiteX0" fmla="*/ 1590453 w 1590453"/>
              <a:gd name="connsiteY0" fmla="*/ 0 h 1867350"/>
              <a:gd name="connsiteX1" fmla="*/ 7704 w 1590453"/>
              <a:gd name="connsiteY1" fmla="*/ 309486 h 1867350"/>
              <a:gd name="connsiteX2" fmla="*/ 1005335 w 1590453"/>
              <a:gd name="connsiteY2" fmla="*/ 654351 h 1867350"/>
              <a:gd name="connsiteX3" fmla="*/ 1442384 w 1590453"/>
              <a:gd name="connsiteY3" fmla="*/ 968122 h 1867350"/>
              <a:gd name="connsiteX4" fmla="*/ 1215240 w 1590453"/>
              <a:gd name="connsiteY4" fmla="*/ 1286830 h 1867350"/>
              <a:gd name="connsiteX5" fmla="*/ 1199565 w 1590453"/>
              <a:gd name="connsiteY5" fmla="*/ 1597475 h 1867350"/>
              <a:gd name="connsiteX6" fmla="*/ 1202740 w 1590453"/>
              <a:gd name="connsiteY6" fmla="*/ 1867350 h 1867350"/>
              <a:gd name="connsiteX0" fmla="*/ 1590390 w 1590390"/>
              <a:gd name="connsiteY0" fmla="*/ 0 h 1867350"/>
              <a:gd name="connsiteX1" fmla="*/ 7641 w 1590390"/>
              <a:gd name="connsiteY1" fmla="*/ 309486 h 1867350"/>
              <a:gd name="connsiteX2" fmla="*/ 1005272 w 1590390"/>
              <a:gd name="connsiteY2" fmla="*/ 654351 h 1867350"/>
              <a:gd name="connsiteX3" fmla="*/ 1394696 w 1590390"/>
              <a:gd name="connsiteY3" fmla="*/ 958597 h 1867350"/>
              <a:gd name="connsiteX4" fmla="*/ 1215177 w 1590390"/>
              <a:gd name="connsiteY4" fmla="*/ 1286830 h 1867350"/>
              <a:gd name="connsiteX5" fmla="*/ 1199502 w 1590390"/>
              <a:gd name="connsiteY5" fmla="*/ 1597475 h 1867350"/>
              <a:gd name="connsiteX6" fmla="*/ 1202677 w 1590390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  <a:gd name="connsiteX0" fmla="*/ 639567 w 1867824"/>
              <a:gd name="connsiteY0" fmla="*/ 0 h 1867350"/>
              <a:gd name="connsiteX1" fmla="*/ 1864443 w 1867824"/>
              <a:gd name="connsiteY1" fmla="*/ 349350 h 1867350"/>
              <a:gd name="connsiteX2" fmla="*/ 54449 w 1867824"/>
              <a:gd name="connsiteY2" fmla="*/ 654351 h 1867350"/>
              <a:gd name="connsiteX3" fmla="*/ 431173 w 1867824"/>
              <a:gd name="connsiteY3" fmla="*/ 980822 h 1867350"/>
              <a:gd name="connsiteX4" fmla="*/ 264354 w 1867824"/>
              <a:gd name="connsiteY4" fmla="*/ 1286830 h 1867350"/>
              <a:gd name="connsiteX5" fmla="*/ 248679 w 1867824"/>
              <a:gd name="connsiteY5" fmla="*/ 1597475 h 1867350"/>
              <a:gd name="connsiteX6" fmla="*/ 251854 w 1867824"/>
              <a:gd name="connsiteY6" fmla="*/ 1867350 h 1867350"/>
              <a:gd name="connsiteX0" fmla="*/ 952791 w 1873390"/>
              <a:gd name="connsiteY0" fmla="*/ 0 h 1907214"/>
              <a:gd name="connsiteX1" fmla="*/ 1864443 w 1873390"/>
              <a:gd name="connsiteY1" fmla="*/ 389214 h 1907214"/>
              <a:gd name="connsiteX2" fmla="*/ 54449 w 1873390"/>
              <a:gd name="connsiteY2" fmla="*/ 694215 h 1907214"/>
              <a:gd name="connsiteX3" fmla="*/ 431173 w 1873390"/>
              <a:gd name="connsiteY3" fmla="*/ 1020686 h 1907214"/>
              <a:gd name="connsiteX4" fmla="*/ 264354 w 1873390"/>
              <a:gd name="connsiteY4" fmla="*/ 1326694 h 1907214"/>
              <a:gd name="connsiteX5" fmla="*/ 248679 w 1873390"/>
              <a:gd name="connsiteY5" fmla="*/ 1637339 h 1907214"/>
              <a:gd name="connsiteX6" fmla="*/ 251854 w 1873390"/>
              <a:gd name="connsiteY6" fmla="*/ 1907214 h 1907214"/>
              <a:gd name="connsiteX0" fmla="*/ 952791 w 1888971"/>
              <a:gd name="connsiteY0" fmla="*/ 48 h 1907262"/>
              <a:gd name="connsiteX1" fmla="*/ 1864443 w 1888971"/>
              <a:gd name="connsiteY1" fmla="*/ 389262 h 1907262"/>
              <a:gd name="connsiteX2" fmla="*/ 54449 w 1888971"/>
              <a:gd name="connsiteY2" fmla="*/ 694263 h 1907262"/>
              <a:gd name="connsiteX3" fmla="*/ 431173 w 1888971"/>
              <a:gd name="connsiteY3" fmla="*/ 1020734 h 1907262"/>
              <a:gd name="connsiteX4" fmla="*/ 264354 w 1888971"/>
              <a:gd name="connsiteY4" fmla="*/ 1326742 h 1907262"/>
              <a:gd name="connsiteX5" fmla="*/ 248679 w 1888971"/>
              <a:gd name="connsiteY5" fmla="*/ 1637387 h 1907262"/>
              <a:gd name="connsiteX6" fmla="*/ 251854 w 1888971"/>
              <a:gd name="connsiteY6" fmla="*/ 1907262 h 1907262"/>
              <a:gd name="connsiteX0" fmla="*/ 952791 w 1888971"/>
              <a:gd name="connsiteY0" fmla="*/ 0 h 1907214"/>
              <a:gd name="connsiteX1" fmla="*/ 1864443 w 1888971"/>
              <a:gd name="connsiteY1" fmla="*/ 389214 h 1907214"/>
              <a:gd name="connsiteX2" fmla="*/ 54449 w 1888971"/>
              <a:gd name="connsiteY2" fmla="*/ 694215 h 1907214"/>
              <a:gd name="connsiteX3" fmla="*/ 431173 w 1888971"/>
              <a:gd name="connsiteY3" fmla="*/ 1020686 h 1907214"/>
              <a:gd name="connsiteX4" fmla="*/ 264354 w 1888971"/>
              <a:gd name="connsiteY4" fmla="*/ 1326694 h 1907214"/>
              <a:gd name="connsiteX5" fmla="*/ 248679 w 1888971"/>
              <a:gd name="connsiteY5" fmla="*/ 1637339 h 1907214"/>
              <a:gd name="connsiteX6" fmla="*/ 251854 w 1888971"/>
              <a:gd name="connsiteY6" fmla="*/ 1907214 h 1907214"/>
              <a:gd name="connsiteX0" fmla="*/ 884451 w 1884059"/>
              <a:gd name="connsiteY0" fmla="*/ 0 h 1912909"/>
              <a:gd name="connsiteX1" fmla="*/ 1864443 w 1884059"/>
              <a:gd name="connsiteY1" fmla="*/ 394909 h 1912909"/>
              <a:gd name="connsiteX2" fmla="*/ 54449 w 1884059"/>
              <a:gd name="connsiteY2" fmla="*/ 699910 h 1912909"/>
              <a:gd name="connsiteX3" fmla="*/ 431173 w 1884059"/>
              <a:gd name="connsiteY3" fmla="*/ 1026381 h 1912909"/>
              <a:gd name="connsiteX4" fmla="*/ 264354 w 1884059"/>
              <a:gd name="connsiteY4" fmla="*/ 1332389 h 1912909"/>
              <a:gd name="connsiteX5" fmla="*/ 248679 w 1884059"/>
              <a:gd name="connsiteY5" fmla="*/ 1643034 h 1912909"/>
              <a:gd name="connsiteX6" fmla="*/ 251854 w 1884059"/>
              <a:gd name="connsiteY6" fmla="*/ 1912909 h 1912909"/>
              <a:gd name="connsiteX0" fmla="*/ 881887 w 1837199"/>
              <a:gd name="connsiteY0" fmla="*/ 0 h 1912909"/>
              <a:gd name="connsiteX1" fmla="*/ 1816319 w 1837199"/>
              <a:gd name="connsiteY1" fmla="*/ 366435 h 1912909"/>
              <a:gd name="connsiteX2" fmla="*/ 51885 w 1837199"/>
              <a:gd name="connsiteY2" fmla="*/ 699910 h 1912909"/>
              <a:gd name="connsiteX3" fmla="*/ 428609 w 1837199"/>
              <a:gd name="connsiteY3" fmla="*/ 1026381 h 1912909"/>
              <a:gd name="connsiteX4" fmla="*/ 261790 w 1837199"/>
              <a:gd name="connsiteY4" fmla="*/ 1332389 h 1912909"/>
              <a:gd name="connsiteX5" fmla="*/ 246115 w 1837199"/>
              <a:gd name="connsiteY5" fmla="*/ 1643034 h 1912909"/>
              <a:gd name="connsiteX6" fmla="*/ 249290 w 1837199"/>
              <a:gd name="connsiteY6" fmla="*/ 1912909 h 1912909"/>
              <a:gd name="connsiteX0" fmla="*/ 881887 w 1816408"/>
              <a:gd name="connsiteY0" fmla="*/ 0 h 1912909"/>
              <a:gd name="connsiteX1" fmla="*/ 1816319 w 1816408"/>
              <a:gd name="connsiteY1" fmla="*/ 366435 h 1912909"/>
              <a:gd name="connsiteX2" fmla="*/ 51885 w 1816408"/>
              <a:gd name="connsiteY2" fmla="*/ 699910 h 1912909"/>
              <a:gd name="connsiteX3" fmla="*/ 428609 w 1816408"/>
              <a:gd name="connsiteY3" fmla="*/ 1026381 h 1912909"/>
              <a:gd name="connsiteX4" fmla="*/ 261790 w 1816408"/>
              <a:gd name="connsiteY4" fmla="*/ 1332389 h 1912909"/>
              <a:gd name="connsiteX5" fmla="*/ 246115 w 1816408"/>
              <a:gd name="connsiteY5" fmla="*/ 1643034 h 1912909"/>
              <a:gd name="connsiteX6" fmla="*/ 249290 w 1816408"/>
              <a:gd name="connsiteY6" fmla="*/ 1912909 h 1912909"/>
              <a:gd name="connsiteX0" fmla="*/ 881568 w 1810395"/>
              <a:gd name="connsiteY0" fmla="*/ 0 h 1912909"/>
              <a:gd name="connsiteX1" fmla="*/ 1810305 w 1810395"/>
              <a:gd name="connsiteY1" fmla="*/ 400604 h 1912909"/>
              <a:gd name="connsiteX2" fmla="*/ 51566 w 1810395"/>
              <a:gd name="connsiteY2" fmla="*/ 699910 h 1912909"/>
              <a:gd name="connsiteX3" fmla="*/ 428290 w 1810395"/>
              <a:gd name="connsiteY3" fmla="*/ 1026381 h 1912909"/>
              <a:gd name="connsiteX4" fmla="*/ 261471 w 1810395"/>
              <a:gd name="connsiteY4" fmla="*/ 1332389 h 1912909"/>
              <a:gd name="connsiteX5" fmla="*/ 245796 w 1810395"/>
              <a:gd name="connsiteY5" fmla="*/ 1643034 h 1912909"/>
              <a:gd name="connsiteX6" fmla="*/ 248971 w 1810395"/>
              <a:gd name="connsiteY6" fmla="*/ 1912909 h 1912909"/>
              <a:gd name="connsiteX0" fmla="*/ 638564 w 1570424"/>
              <a:gd name="connsiteY0" fmla="*/ 0 h 1912909"/>
              <a:gd name="connsiteX1" fmla="*/ 1567301 w 1570424"/>
              <a:gd name="connsiteY1" fmla="*/ 400604 h 1912909"/>
              <a:gd name="connsiteX2" fmla="*/ 913388 w 1570424"/>
              <a:gd name="connsiteY2" fmla="*/ 694215 h 1912909"/>
              <a:gd name="connsiteX3" fmla="*/ 185286 w 1570424"/>
              <a:gd name="connsiteY3" fmla="*/ 1026381 h 1912909"/>
              <a:gd name="connsiteX4" fmla="*/ 18467 w 1570424"/>
              <a:gd name="connsiteY4" fmla="*/ 1332389 h 1912909"/>
              <a:gd name="connsiteX5" fmla="*/ 2792 w 1570424"/>
              <a:gd name="connsiteY5" fmla="*/ 1643034 h 1912909"/>
              <a:gd name="connsiteX6" fmla="*/ 5967 w 1570424"/>
              <a:gd name="connsiteY6" fmla="*/ 1912909 h 1912909"/>
              <a:gd name="connsiteX0" fmla="*/ 638564 w 1569479"/>
              <a:gd name="connsiteY0" fmla="*/ 0 h 1912909"/>
              <a:gd name="connsiteX1" fmla="*/ 1567301 w 1569479"/>
              <a:gd name="connsiteY1" fmla="*/ 400604 h 1912909"/>
              <a:gd name="connsiteX2" fmla="*/ 913388 w 1569479"/>
              <a:gd name="connsiteY2" fmla="*/ 694215 h 1912909"/>
              <a:gd name="connsiteX3" fmla="*/ 185286 w 1569479"/>
              <a:gd name="connsiteY3" fmla="*/ 1026381 h 1912909"/>
              <a:gd name="connsiteX4" fmla="*/ 18467 w 1569479"/>
              <a:gd name="connsiteY4" fmla="*/ 1332389 h 1912909"/>
              <a:gd name="connsiteX5" fmla="*/ 2792 w 1569479"/>
              <a:gd name="connsiteY5" fmla="*/ 1643034 h 1912909"/>
              <a:gd name="connsiteX6" fmla="*/ 5967 w 1569479"/>
              <a:gd name="connsiteY6" fmla="*/ 1912909 h 1912909"/>
              <a:gd name="connsiteX0" fmla="*/ 638564 w 1569092"/>
              <a:gd name="connsiteY0" fmla="*/ 0 h 1912909"/>
              <a:gd name="connsiteX1" fmla="*/ 1567301 w 1569092"/>
              <a:gd name="connsiteY1" fmla="*/ 400604 h 1912909"/>
              <a:gd name="connsiteX2" fmla="*/ 890608 w 1569092"/>
              <a:gd name="connsiteY2" fmla="*/ 711299 h 1912909"/>
              <a:gd name="connsiteX3" fmla="*/ 185286 w 1569092"/>
              <a:gd name="connsiteY3" fmla="*/ 1026381 h 1912909"/>
              <a:gd name="connsiteX4" fmla="*/ 18467 w 1569092"/>
              <a:gd name="connsiteY4" fmla="*/ 1332389 h 1912909"/>
              <a:gd name="connsiteX5" fmla="*/ 2792 w 1569092"/>
              <a:gd name="connsiteY5" fmla="*/ 1643034 h 1912909"/>
              <a:gd name="connsiteX6" fmla="*/ 5967 w 1569092"/>
              <a:gd name="connsiteY6" fmla="*/ 1912909 h 1912909"/>
              <a:gd name="connsiteX0" fmla="*/ 713723 w 1644381"/>
              <a:gd name="connsiteY0" fmla="*/ 0 h 1912909"/>
              <a:gd name="connsiteX1" fmla="*/ 1642460 w 1644381"/>
              <a:gd name="connsiteY1" fmla="*/ 400604 h 1912909"/>
              <a:gd name="connsiteX2" fmla="*/ 965767 w 1644381"/>
              <a:gd name="connsiteY2" fmla="*/ 711299 h 1912909"/>
              <a:gd name="connsiteX3" fmla="*/ 1291236 w 1644381"/>
              <a:gd name="connsiteY3" fmla="*/ 1060550 h 1912909"/>
              <a:gd name="connsiteX4" fmla="*/ 93626 w 1644381"/>
              <a:gd name="connsiteY4" fmla="*/ 1332389 h 1912909"/>
              <a:gd name="connsiteX5" fmla="*/ 77951 w 1644381"/>
              <a:gd name="connsiteY5" fmla="*/ 1643034 h 1912909"/>
              <a:gd name="connsiteX6" fmla="*/ 81126 w 1644381"/>
              <a:gd name="connsiteY6" fmla="*/ 1912909 h 1912909"/>
              <a:gd name="connsiteX0" fmla="*/ 713723 w 1644381"/>
              <a:gd name="connsiteY0" fmla="*/ 0 h 1912909"/>
              <a:gd name="connsiteX1" fmla="*/ 1642460 w 1644381"/>
              <a:gd name="connsiteY1" fmla="*/ 400604 h 1912909"/>
              <a:gd name="connsiteX2" fmla="*/ 965767 w 1644381"/>
              <a:gd name="connsiteY2" fmla="*/ 711299 h 1912909"/>
              <a:gd name="connsiteX3" fmla="*/ 1291236 w 1644381"/>
              <a:gd name="connsiteY3" fmla="*/ 1060550 h 1912909"/>
              <a:gd name="connsiteX4" fmla="*/ 93626 w 1644381"/>
              <a:gd name="connsiteY4" fmla="*/ 1332389 h 1912909"/>
              <a:gd name="connsiteX5" fmla="*/ 77951 w 1644381"/>
              <a:gd name="connsiteY5" fmla="*/ 1643034 h 1912909"/>
              <a:gd name="connsiteX6" fmla="*/ 81126 w 1644381"/>
              <a:gd name="connsiteY6" fmla="*/ 1912909 h 1912909"/>
              <a:gd name="connsiteX0" fmla="*/ 716249 w 1646891"/>
              <a:gd name="connsiteY0" fmla="*/ 0 h 1912909"/>
              <a:gd name="connsiteX1" fmla="*/ 1644986 w 1646891"/>
              <a:gd name="connsiteY1" fmla="*/ 400604 h 1912909"/>
              <a:gd name="connsiteX2" fmla="*/ 968293 w 1646891"/>
              <a:gd name="connsiteY2" fmla="*/ 711299 h 1912909"/>
              <a:gd name="connsiteX3" fmla="*/ 1327932 w 1646891"/>
              <a:gd name="connsiteY3" fmla="*/ 1020686 h 1912909"/>
              <a:gd name="connsiteX4" fmla="*/ 96152 w 1646891"/>
              <a:gd name="connsiteY4" fmla="*/ 1332389 h 1912909"/>
              <a:gd name="connsiteX5" fmla="*/ 80477 w 1646891"/>
              <a:gd name="connsiteY5" fmla="*/ 1643034 h 1912909"/>
              <a:gd name="connsiteX6" fmla="*/ 83652 w 1646891"/>
              <a:gd name="connsiteY6" fmla="*/ 1912909 h 1912909"/>
              <a:gd name="connsiteX0" fmla="*/ 712703 w 1643345"/>
              <a:gd name="connsiteY0" fmla="*/ 0 h 1912909"/>
              <a:gd name="connsiteX1" fmla="*/ 1641440 w 1643345"/>
              <a:gd name="connsiteY1" fmla="*/ 400604 h 1912909"/>
              <a:gd name="connsiteX2" fmla="*/ 964747 w 1643345"/>
              <a:gd name="connsiteY2" fmla="*/ 711299 h 1912909"/>
              <a:gd name="connsiteX3" fmla="*/ 1324386 w 1643345"/>
              <a:gd name="connsiteY3" fmla="*/ 1020686 h 1912909"/>
              <a:gd name="connsiteX4" fmla="*/ 1123397 w 1643345"/>
              <a:gd name="connsiteY4" fmla="*/ 1383643 h 1912909"/>
              <a:gd name="connsiteX5" fmla="*/ 76931 w 1643345"/>
              <a:gd name="connsiteY5" fmla="*/ 1643034 h 1912909"/>
              <a:gd name="connsiteX6" fmla="*/ 80106 w 1643345"/>
              <a:gd name="connsiteY6" fmla="*/ 1912909 h 1912909"/>
              <a:gd name="connsiteX0" fmla="*/ 712703 w 1643345"/>
              <a:gd name="connsiteY0" fmla="*/ 0 h 1912909"/>
              <a:gd name="connsiteX1" fmla="*/ 1641440 w 1643345"/>
              <a:gd name="connsiteY1" fmla="*/ 400604 h 1912909"/>
              <a:gd name="connsiteX2" fmla="*/ 964747 w 1643345"/>
              <a:gd name="connsiteY2" fmla="*/ 711299 h 1912909"/>
              <a:gd name="connsiteX3" fmla="*/ 1324386 w 1643345"/>
              <a:gd name="connsiteY3" fmla="*/ 1020686 h 1912909"/>
              <a:gd name="connsiteX4" fmla="*/ 1123397 w 1643345"/>
              <a:gd name="connsiteY4" fmla="*/ 1383643 h 1912909"/>
              <a:gd name="connsiteX5" fmla="*/ 76931 w 1643345"/>
              <a:gd name="connsiteY5" fmla="*/ 1643034 h 1912909"/>
              <a:gd name="connsiteX6" fmla="*/ 80106 w 1643345"/>
              <a:gd name="connsiteY6" fmla="*/ 1912909 h 1912909"/>
              <a:gd name="connsiteX0" fmla="*/ 632597 w 1563239"/>
              <a:gd name="connsiteY0" fmla="*/ 0 h 1912909"/>
              <a:gd name="connsiteX1" fmla="*/ 1561334 w 1563239"/>
              <a:gd name="connsiteY1" fmla="*/ 400604 h 1912909"/>
              <a:gd name="connsiteX2" fmla="*/ 884641 w 1563239"/>
              <a:gd name="connsiteY2" fmla="*/ 711299 h 1912909"/>
              <a:gd name="connsiteX3" fmla="*/ 1244280 w 1563239"/>
              <a:gd name="connsiteY3" fmla="*/ 1020686 h 1912909"/>
              <a:gd name="connsiteX4" fmla="*/ 1043291 w 1563239"/>
              <a:gd name="connsiteY4" fmla="*/ 1383643 h 1912909"/>
              <a:gd name="connsiteX5" fmla="*/ 0 w 1563239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42199"/>
              <a:gd name="connsiteY0" fmla="*/ 0 h 1850266"/>
              <a:gd name="connsiteX1" fmla="*/ 940127 w 942199"/>
              <a:gd name="connsiteY1" fmla="*/ 337961 h 1850266"/>
              <a:gd name="connsiteX2" fmla="*/ 263434 w 942199"/>
              <a:gd name="connsiteY2" fmla="*/ 648656 h 1850266"/>
              <a:gd name="connsiteX3" fmla="*/ 623073 w 942199"/>
              <a:gd name="connsiteY3" fmla="*/ 958043 h 1850266"/>
              <a:gd name="connsiteX4" fmla="*/ 422084 w 942199"/>
              <a:gd name="connsiteY4" fmla="*/ 1321000 h 1850266"/>
              <a:gd name="connsiteX5" fmla="*/ 403889 w 942199"/>
              <a:gd name="connsiteY5" fmla="*/ 1850266 h 1850266"/>
              <a:gd name="connsiteX0" fmla="*/ 0 w 942523"/>
              <a:gd name="connsiteY0" fmla="*/ 0 h 1850266"/>
              <a:gd name="connsiteX1" fmla="*/ 940127 w 942523"/>
              <a:gd name="connsiteY1" fmla="*/ 337961 h 1850266"/>
              <a:gd name="connsiteX2" fmla="*/ 263434 w 942523"/>
              <a:gd name="connsiteY2" fmla="*/ 648656 h 1850266"/>
              <a:gd name="connsiteX3" fmla="*/ 48280 w 942523"/>
              <a:gd name="connsiteY3" fmla="*/ 985415 h 1850266"/>
              <a:gd name="connsiteX4" fmla="*/ 422084 w 942523"/>
              <a:gd name="connsiteY4" fmla="*/ 1321000 h 1850266"/>
              <a:gd name="connsiteX5" fmla="*/ 403889 w 942523"/>
              <a:gd name="connsiteY5" fmla="*/ 1850266 h 1850266"/>
              <a:gd name="connsiteX0" fmla="*/ 0 w 942523"/>
              <a:gd name="connsiteY0" fmla="*/ 0 h 1850266"/>
              <a:gd name="connsiteX1" fmla="*/ 940127 w 942523"/>
              <a:gd name="connsiteY1" fmla="*/ 337961 h 1850266"/>
              <a:gd name="connsiteX2" fmla="*/ 263434 w 942523"/>
              <a:gd name="connsiteY2" fmla="*/ 648656 h 1850266"/>
              <a:gd name="connsiteX3" fmla="*/ 48280 w 942523"/>
              <a:gd name="connsiteY3" fmla="*/ 985415 h 1850266"/>
              <a:gd name="connsiteX4" fmla="*/ 422084 w 942523"/>
              <a:gd name="connsiteY4" fmla="*/ 1321000 h 1850266"/>
              <a:gd name="connsiteX5" fmla="*/ 403889 w 942523"/>
              <a:gd name="connsiteY5" fmla="*/ 1850266 h 1850266"/>
              <a:gd name="connsiteX0" fmla="*/ 0 w 942523"/>
              <a:gd name="connsiteY0" fmla="*/ 0 h 1850266"/>
              <a:gd name="connsiteX1" fmla="*/ 940127 w 942523"/>
              <a:gd name="connsiteY1" fmla="*/ 337961 h 1850266"/>
              <a:gd name="connsiteX2" fmla="*/ 263434 w 942523"/>
              <a:gd name="connsiteY2" fmla="*/ 648656 h 1850266"/>
              <a:gd name="connsiteX3" fmla="*/ 48280 w 942523"/>
              <a:gd name="connsiteY3" fmla="*/ 985415 h 1850266"/>
              <a:gd name="connsiteX4" fmla="*/ 403889 w 942523"/>
              <a:gd name="connsiteY4" fmla="*/ 1850266 h 1850266"/>
              <a:gd name="connsiteX0" fmla="*/ 0 w 942523"/>
              <a:gd name="connsiteY0" fmla="*/ 0 h 1768151"/>
              <a:gd name="connsiteX1" fmla="*/ 940127 w 942523"/>
              <a:gd name="connsiteY1" fmla="*/ 337961 h 1768151"/>
              <a:gd name="connsiteX2" fmla="*/ 263434 w 942523"/>
              <a:gd name="connsiteY2" fmla="*/ 648656 h 1768151"/>
              <a:gd name="connsiteX3" fmla="*/ 48280 w 942523"/>
              <a:gd name="connsiteY3" fmla="*/ 985415 h 1768151"/>
              <a:gd name="connsiteX4" fmla="*/ 53539 w 942523"/>
              <a:gd name="connsiteY4" fmla="*/ 1768151 h 1768151"/>
              <a:gd name="connsiteX0" fmla="*/ 0 w 942523"/>
              <a:gd name="connsiteY0" fmla="*/ 0 h 1768151"/>
              <a:gd name="connsiteX1" fmla="*/ 940127 w 942523"/>
              <a:gd name="connsiteY1" fmla="*/ 337961 h 1768151"/>
              <a:gd name="connsiteX2" fmla="*/ 263434 w 942523"/>
              <a:gd name="connsiteY2" fmla="*/ 648656 h 1768151"/>
              <a:gd name="connsiteX3" fmla="*/ 48280 w 942523"/>
              <a:gd name="connsiteY3" fmla="*/ 985415 h 1768151"/>
              <a:gd name="connsiteX4" fmla="*/ 53539 w 942523"/>
              <a:gd name="connsiteY4" fmla="*/ 1768151 h 1768151"/>
              <a:gd name="connsiteX0" fmla="*/ 0 w 940127"/>
              <a:gd name="connsiteY0" fmla="*/ 0 h 1768151"/>
              <a:gd name="connsiteX1" fmla="*/ 940127 w 940127"/>
              <a:gd name="connsiteY1" fmla="*/ 337961 h 1768151"/>
              <a:gd name="connsiteX2" fmla="*/ 263434 w 940127"/>
              <a:gd name="connsiteY2" fmla="*/ 648656 h 1768151"/>
              <a:gd name="connsiteX3" fmla="*/ 48280 w 940127"/>
              <a:gd name="connsiteY3" fmla="*/ 985415 h 1768151"/>
              <a:gd name="connsiteX4" fmla="*/ 53539 w 940127"/>
              <a:gd name="connsiteY4" fmla="*/ 1768151 h 1768151"/>
              <a:gd name="connsiteX0" fmla="*/ 0 w 940127"/>
              <a:gd name="connsiteY0" fmla="*/ 0 h 1768151"/>
              <a:gd name="connsiteX1" fmla="*/ 940127 w 940127"/>
              <a:gd name="connsiteY1" fmla="*/ 299641 h 1768151"/>
              <a:gd name="connsiteX2" fmla="*/ 263434 w 940127"/>
              <a:gd name="connsiteY2" fmla="*/ 648656 h 1768151"/>
              <a:gd name="connsiteX3" fmla="*/ 48280 w 940127"/>
              <a:gd name="connsiteY3" fmla="*/ 985415 h 1768151"/>
              <a:gd name="connsiteX4" fmla="*/ 53539 w 940127"/>
              <a:gd name="connsiteY4" fmla="*/ 1768151 h 1768151"/>
              <a:gd name="connsiteX0" fmla="*/ 0 w 942194"/>
              <a:gd name="connsiteY0" fmla="*/ 0 h 1768151"/>
              <a:gd name="connsiteX1" fmla="*/ 940127 w 942194"/>
              <a:gd name="connsiteY1" fmla="*/ 299641 h 1768151"/>
              <a:gd name="connsiteX2" fmla="*/ 247011 w 942194"/>
              <a:gd name="connsiteY2" fmla="*/ 593912 h 1768151"/>
              <a:gd name="connsiteX3" fmla="*/ 48280 w 942194"/>
              <a:gd name="connsiteY3" fmla="*/ 985415 h 1768151"/>
              <a:gd name="connsiteX4" fmla="*/ 53539 w 942194"/>
              <a:gd name="connsiteY4" fmla="*/ 1768151 h 1768151"/>
              <a:gd name="connsiteX0" fmla="*/ 0 w 942194"/>
              <a:gd name="connsiteY0" fmla="*/ 0 h 1800997"/>
              <a:gd name="connsiteX1" fmla="*/ 940127 w 942194"/>
              <a:gd name="connsiteY1" fmla="*/ 299641 h 1800997"/>
              <a:gd name="connsiteX2" fmla="*/ 247011 w 942194"/>
              <a:gd name="connsiteY2" fmla="*/ 593912 h 1800997"/>
              <a:gd name="connsiteX3" fmla="*/ 48280 w 942194"/>
              <a:gd name="connsiteY3" fmla="*/ 985415 h 1800997"/>
              <a:gd name="connsiteX4" fmla="*/ 53539 w 942194"/>
              <a:gd name="connsiteY4" fmla="*/ 1800997 h 1800997"/>
              <a:gd name="connsiteX0" fmla="*/ 0 w 942194"/>
              <a:gd name="connsiteY0" fmla="*/ 0 h 1822894"/>
              <a:gd name="connsiteX1" fmla="*/ 940127 w 942194"/>
              <a:gd name="connsiteY1" fmla="*/ 299641 h 1822894"/>
              <a:gd name="connsiteX2" fmla="*/ 247011 w 942194"/>
              <a:gd name="connsiteY2" fmla="*/ 593912 h 1822894"/>
              <a:gd name="connsiteX3" fmla="*/ 48280 w 942194"/>
              <a:gd name="connsiteY3" fmla="*/ 985415 h 1822894"/>
              <a:gd name="connsiteX4" fmla="*/ 53539 w 942194"/>
              <a:gd name="connsiteY4" fmla="*/ 1822894 h 182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2194" h="1822894">
                <a:moveTo>
                  <a:pt x="0" y="0"/>
                </a:moveTo>
                <a:cubicBezTo>
                  <a:pt x="496886" y="75456"/>
                  <a:pt x="898959" y="200656"/>
                  <a:pt x="940127" y="299641"/>
                </a:cubicBezTo>
                <a:cubicBezTo>
                  <a:pt x="981295" y="398626"/>
                  <a:pt x="395652" y="479616"/>
                  <a:pt x="247011" y="593912"/>
                </a:cubicBezTo>
                <a:cubicBezTo>
                  <a:pt x="98370" y="708208"/>
                  <a:pt x="80525" y="780585"/>
                  <a:pt x="48280" y="985415"/>
                </a:cubicBezTo>
                <a:cubicBezTo>
                  <a:pt x="16035" y="1190245"/>
                  <a:pt x="56093" y="1642717"/>
                  <a:pt x="53539" y="1822894"/>
                </a:cubicBezTo>
              </a:path>
            </a:pathLst>
          </a:custGeom>
          <a:ln w="76200" cmpd="sng">
            <a:solidFill>
              <a:srgbClr val="0000FF">
                <a:alpha val="48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3" name="角丸四角形 232"/>
          <p:cNvSpPr/>
          <p:nvPr/>
        </p:nvSpPr>
        <p:spPr>
          <a:xfrm>
            <a:off x="609600" y="5103542"/>
            <a:ext cx="3517429" cy="48345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O(log </a:t>
            </a:r>
            <a:r>
              <a:rPr kumimoji="1" lang="en-US" altLang="ja-JP" i="1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) time w/ random access</a:t>
            </a:r>
            <a:b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on SLP [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Bille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et al. 2011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34" name="角丸四角形 233"/>
          <p:cNvSpPr/>
          <p:nvPr/>
        </p:nvSpPr>
        <p:spPr>
          <a:xfrm>
            <a:off x="609600" y="5634732"/>
            <a:ext cx="3526794" cy="229183"/>
          </a:xfrm>
          <a:prstGeom prst="round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37" name="角丸四角形 236"/>
          <p:cNvSpPr/>
          <p:nvPr/>
        </p:nvSpPr>
        <p:spPr>
          <a:xfrm>
            <a:off x="609600" y="5911654"/>
            <a:ext cx="3526794" cy="22918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cxnSp>
        <p:nvCxnSpPr>
          <p:cNvPr id="238" name="直線矢印コネクタ 237"/>
          <p:cNvCxnSpPr>
            <a:stCxn id="233" idx="3"/>
            <a:endCxn id="226" idx="1"/>
          </p:cNvCxnSpPr>
          <p:nvPr/>
        </p:nvCxnSpPr>
        <p:spPr>
          <a:xfrm flipV="1">
            <a:off x="4127029" y="4772514"/>
            <a:ext cx="163572" cy="572754"/>
          </a:xfrm>
          <a:prstGeom prst="straightConnector1">
            <a:avLst/>
          </a:prstGeom>
          <a:ln w="38100" cmpd="sng"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9" name="直線矢印コネクタ 238"/>
          <p:cNvCxnSpPr>
            <a:stCxn id="234" idx="3"/>
            <a:endCxn id="216" idx="1"/>
          </p:cNvCxnSpPr>
          <p:nvPr/>
        </p:nvCxnSpPr>
        <p:spPr>
          <a:xfrm flipV="1">
            <a:off x="4136394" y="5244727"/>
            <a:ext cx="154207" cy="504597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直線矢印コネクタ 240"/>
          <p:cNvCxnSpPr>
            <a:stCxn id="237" idx="3"/>
            <a:endCxn id="224" idx="1"/>
          </p:cNvCxnSpPr>
          <p:nvPr/>
        </p:nvCxnSpPr>
        <p:spPr>
          <a:xfrm flipV="1">
            <a:off x="4136394" y="5620777"/>
            <a:ext cx="154207" cy="40546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8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animBg="1"/>
      <p:bldP spid="313" grpId="0" animBg="1"/>
      <p:bldP spid="323" grpId="0" animBg="1"/>
      <p:bldP spid="324" grpId="0" animBg="1"/>
      <p:bldP spid="215" grpId="0" animBg="1"/>
      <p:bldP spid="2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7056267" y="1342626"/>
            <a:ext cx="0" cy="2796224"/>
          </a:xfrm>
          <a:prstGeom prst="line">
            <a:avLst/>
          </a:prstGeom>
          <a:ln>
            <a:solidFill>
              <a:srgbClr val="B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6" name="図形グループ 435"/>
          <p:cNvGrpSpPr/>
          <p:nvPr/>
        </p:nvGrpSpPr>
        <p:grpSpPr>
          <a:xfrm>
            <a:off x="609600" y="4079149"/>
            <a:ext cx="3522119" cy="975143"/>
            <a:chOff x="528817" y="4180749"/>
            <a:chExt cx="3522119" cy="975143"/>
          </a:xfrm>
        </p:grpSpPr>
        <p:sp>
          <p:nvSpPr>
            <p:cNvPr id="437" name="角丸四角形 436"/>
            <p:cNvSpPr/>
            <p:nvPr/>
          </p:nvSpPr>
          <p:spPr>
            <a:xfrm>
              <a:off x="528817" y="4180749"/>
              <a:ext cx="3512755" cy="975143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t"/>
            <a:lstStyle/>
            <a:p>
              <a:pPr algn="ctr"/>
              <a:endParaRPr lang="en-US" altLang="ja-JP" spc="-300" dirty="0" smtClean="0">
                <a:latin typeface="Courier New"/>
                <a:cs typeface="Courier New"/>
              </a:endParaRPr>
            </a:p>
            <a:p>
              <a:pPr algn="ctr"/>
              <a:r>
                <a:rPr lang="en-US" altLang="ja-JP" spc="-300" dirty="0" smtClean="0">
                  <a:latin typeface="Courier New"/>
                  <a:cs typeface="Courier New"/>
                </a:rPr>
                <a:t>a a b a b a a b a a b b a b a a b</a:t>
              </a:r>
            </a:p>
          </p:txBody>
        </p:sp>
        <p:sp>
          <p:nvSpPr>
            <p:cNvPr id="438" name="正方形/長方形 437"/>
            <p:cNvSpPr/>
            <p:nvPr/>
          </p:nvSpPr>
          <p:spPr>
            <a:xfrm>
              <a:off x="783598" y="4767664"/>
              <a:ext cx="31503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5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(4)      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ja-JP" altLang="en-US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6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(4)    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   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　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7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)</a:t>
              </a:r>
              <a:endParaRPr lang="ja-JP" altLang="en-US" dirty="0"/>
            </a:p>
          </p:txBody>
        </p:sp>
        <p:sp>
          <p:nvSpPr>
            <p:cNvPr id="439" name="テキスト ボックス 438"/>
            <p:cNvSpPr txBox="1"/>
            <p:nvPr/>
          </p:nvSpPr>
          <p:spPr>
            <a:xfrm>
              <a:off x="534365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0" name="テキスト ボックス 439"/>
            <p:cNvSpPr txBox="1"/>
            <p:nvPr/>
          </p:nvSpPr>
          <p:spPr>
            <a:xfrm>
              <a:off x="751403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1" name="テキスト ボックス 440"/>
            <p:cNvSpPr txBox="1"/>
            <p:nvPr/>
          </p:nvSpPr>
          <p:spPr>
            <a:xfrm>
              <a:off x="947902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2" name="テキスト ボックス 441"/>
            <p:cNvSpPr txBox="1"/>
            <p:nvPr/>
          </p:nvSpPr>
          <p:spPr>
            <a:xfrm>
              <a:off x="114440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3" name="テキスト ボックス 442"/>
            <p:cNvSpPr txBox="1"/>
            <p:nvPr/>
          </p:nvSpPr>
          <p:spPr>
            <a:xfrm>
              <a:off x="1340898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4" name="テキスト ボックス 443"/>
            <p:cNvSpPr txBox="1"/>
            <p:nvPr/>
          </p:nvSpPr>
          <p:spPr>
            <a:xfrm>
              <a:off x="1518449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5" name="テキスト ボックス 444"/>
            <p:cNvSpPr txBox="1"/>
            <p:nvPr/>
          </p:nvSpPr>
          <p:spPr>
            <a:xfrm>
              <a:off x="1714569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>
                  <a:latin typeface="Courier New"/>
                  <a:cs typeface="Courier New"/>
                </a:rPr>
                <a:t>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6" name="テキスト ボックス 445"/>
            <p:cNvSpPr txBox="1"/>
            <p:nvPr/>
          </p:nvSpPr>
          <p:spPr>
            <a:xfrm>
              <a:off x="1920150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7" name="テキスト ボックス 446"/>
            <p:cNvSpPr txBox="1"/>
            <p:nvPr/>
          </p:nvSpPr>
          <p:spPr>
            <a:xfrm>
              <a:off x="211573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8" name="テキスト ボックス 447"/>
            <p:cNvSpPr txBox="1"/>
            <p:nvPr/>
          </p:nvSpPr>
          <p:spPr>
            <a:xfrm>
              <a:off x="22663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9" name="テキスト ボックス 448"/>
            <p:cNvSpPr txBox="1"/>
            <p:nvPr/>
          </p:nvSpPr>
          <p:spPr>
            <a:xfrm>
              <a:off x="2472185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0" name="テキスト ボックス 449"/>
            <p:cNvSpPr txBox="1"/>
            <p:nvPr/>
          </p:nvSpPr>
          <p:spPr>
            <a:xfrm>
              <a:off x="2672993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1" name="テキスト ボックス 450"/>
            <p:cNvSpPr txBox="1"/>
            <p:nvPr/>
          </p:nvSpPr>
          <p:spPr>
            <a:xfrm>
              <a:off x="28706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2" name="テキスト ボックス 451"/>
            <p:cNvSpPr txBox="1"/>
            <p:nvPr/>
          </p:nvSpPr>
          <p:spPr>
            <a:xfrm>
              <a:off x="3068231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3" name="テキスト ボックス 452"/>
            <p:cNvSpPr txBox="1"/>
            <p:nvPr/>
          </p:nvSpPr>
          <p:spPr>
            <a:xfrm>
              <a:off x="326585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4" name="テキスト ボックス 453"/>
            <p:cNvSpPr txBox="1"/>
            <p:nvPr/>
          </p:nvSpPr>
          <p:spPr>
            <a:xfrm>
              <a:off x="3463469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5" name="テキスト ボックス 454"/>
            <p:cNvSpPr txBox="1"/>
            <p:nvPr/>
          </p:nvSpPr>
          <p:spPr>
            <a:xfrm>
              <a:off x="367391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cxnSp>
          <p:nvCxnSpPr>
            <p:cNvPr id="456" name="直線コネクタ 455"/>
            <p:cNvCxnSpPr/>
            <p:nvPr/>
          </p:nvCxnSpPr>
          <p:spPr>
            <a:xfrm>
              <a:off x="1583397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/>
            <p:cNvCxnSpPr/>
            <p:nvPr/>
          </p:nvCxnSpPr>
          <p:spPr>
            <a:xfrm>
              <a:off x="2768390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図形グループ 204"/>
          <p:cNvGrpSpPr/>
          <p:nvPr/>
        </p:nvGrpSpPr>
        <p:grpSpPr>
          <a:xfrm>
            <a:off x="4024972" y="1496184"/>
            <a:ext cx="4778763" cy="2669555"/>
            <a:chOff x="834923" y="2610193"/>
            <a:chExt cx="7103732" cy="3968348"/>
          </a:xfrm>
        </p:grpSpPr>
        <p:sp>
          <p:nvSpPr>
            <p:cNvPr id="207" name="テキスト ボックス 206"/>
            <p:cNvSpPr txBox="1"/>
            <p:nvPr/>
          </p:nvSpPr>
          <p:spPr>
            <a:xfrm>
              <a:off x="834923" y="5646964"/>
              <a:ext cx="515976" cy="5032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i="1" dirty="0" smtClean="0">
                  <a:latin typeface="Times New Roman"/>
                  <a:cs typeface="Times New Roman"/>
                </a:rPr>
                <a:t>S</a:t>
              </a:r>
              <a:endParaRPr kumimoji="1" lang="ja-JP" altLang="en-US" sz="1600" i="1" dirty="0">
                <a:latin typeface="Times New Roman"/>
                <a:cs typeface="Times New Roman"/>
              </a:endParaRPr>
            </a:p>
          </p:txBody>
        </p:sp>
        <p:grpSp>
          <p:nvGrpSpPr>
            <p:cNvPr id="208" name="図形グループ 207"/>
            <p:cNvGrpSpPr/>
            <p:nvPr/>
          </p:nvGrpSpPr>
          <p:grpSpPr>
            <a:xfrm>
              <a:off x="1259214" y="2610193"/>
              <a:ext cx="6586355" cy="3533462"/>
              <a:chOff x="2142691" y="3308007"/>
              <a:chExt cx="6586355" cy="3533462"/>
            </a:xfrm>
          </p:grpSpPr>
          <p:sp>
            <p:nvSpPr>
              <p:cNvPr id="337" name="円/楕円 336"/>
              <p:cNvSpPr/>
              <p:nvPr/>
            </p:nvSpPr>
            <p:spPr>
              <a:xfrm>
                <a:off x="6020906" y="3308007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>
                    <a:latin typeface="Times New Roman"/>
                    <a:cs typeface="Times New Roman"/>
                  </a:rPr>
                  <a:t>7</a:t>
                </a:r>
                <a:endParaRPr kumimoji="1" lang="ja-JP" altLang="en-US" sz="1200" dirty="0"/>
              </a:p>
            </p:txBody>
          </p:sp>
          <p:cxnSp>
            <p:nvCxnSpPr>
              <p:cNvPr id="338" name="直線コネクタ 337"/>
              <p:cNvCxnSpPr>
                <a:stCxn id="337" idx="3"/>
                <a:endCxn id="354" idx="0"/>
              </p:cNvCxnSpPr>
              <p:nvPr/>
            </p:nvCxnSpPr>
            <p:spPr>
              <a:xfrm flipH="1">
                <a:off x="3677497" y="3639781"/>
                <a:ext cx="2400333" cy="2545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直線コネクタ 338"/>
              <p:cNvCxnSpPr>
                <a:stCxn id="337" idx="5"/>
                <a:endCxn id="406" idx="0"/>
              </p:cNvCxnSpPr>
              <p:nvPr/>
            </p:nvCxnSpPr>
            <p:spPr>
              <a:xfrm>
                <a:off x="6352680" y="3639781"/>
                <a:ext cx="1402549" cy="2736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直線コネクタ 339"/>
              <p:cNvCxnSpPr>
                <a:stCxn id="367" idx="3"/>
                <a:endCxn id="361" idx="0"/>
              </p:cNvCxnSpPr>
              <p:nvPr/>
            </p:nvCxnSpPr>
            <p:spPr>
              <a:xfrm flipH="1">
                <a:off x="2372413" y="4721659"/>
                <a:ext cx="130694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直線コネクタ 340"/>
              <p:cNvCxnSpPr>
                <a:stCxn id="367" idx="5"/>
                <a:endCxn id="362" idx="0"/>
              </p:cNvCxnSpPr>
              <p:nvPr/>
            </p:nvCxnSpPr>
            <p:spPr>
              <a:xfrm>
                <a:off x="2777957" y="4721659"/>
                <a:ext cx="371919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直線コネクタ 341"/>
              <p:cNvCxnSpPr>
                <a:stCxn id="362" idx="5"/>
                <a:endCxn id="355" idx="0"/>
              </p:cNvCxnSpPr>
              <p:nvPr/>
            </p:nvCxnSpPr>
            <p:spPr>
              <a:xfrm>
                <a:off x="3287301" y="5217245"/>
                <a:ext cx="10879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直線コネクタ 342"/>
              <p:cNvCxnSpPr>
                <a:stCxn id="362" idx="3"/>
                <a:endCxn id="356" idx="0"/>
              </p:cNvCxnSpPr>
              <p:nvPr/>
            </p:nvCxnSpPr>
            <p:spPr>
              <a:xfrm flipH="1">
                <a:off x="2884255" y="5217245"/>
                <a:ext cx="12819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直線コネクタ 343"/>
              <p:cNvCxnSpPr>
                <a:stCxn id="363" idx="3"/>
                <a:endCxn id="357" idx="0"/>
              </p:cNvCxnSpPr>
              <p:nvPr/>
            </p:nvCxnSpPr>
            <p:spPr>
              <a:xfrm flipH="1">
                <a:off x="3909913" y="5217245"/>
                <a:ext cx="1522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直線コネクタ 344"/>
              <p:cNvCxnSpPr>
                <a:stCxn id="363" idx="5"/>
                <a:endCxn id="358" idx="0"/>
              </p:cNvCxnSpPr>
              <p:nvPr/>
            </p:nvCxnSpPr>
            <p:spPr>
              <a:xfrm>
                <a:off x="4337040" y="5217245"/>
                <a:ext cx="356661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6" name="円/楕円 345"/>
              <p:cNvSpPr/>
              <p:nvPr/>
            </p:nvSpPr>
            <p:spPr>
              <a:xfrm>
                <a:off x="4750897" y="5876643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47" name="円/楕円 346"/>
              <p:cNvSpPr/>
              <p:nvPr/>
            </p:nvSpPr>
            <p:spPr>
              <a:xfrm>
                <a:off x="4225658" y="5876643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348" name="直線コネクタ 347"/>
              <p:cNvCxnSpPr>
                <a:stCxn id="358" idx="5"/>
                <a:endCxn id="346" idx="0"/>
              </p:cNvCxnSpPr>
              <p:nvPr/>
            </p:nvCxnSpPr>
            <p:spPr>
              <a:xfrm>
                <a:off x="4831126" y="5712831"/>
                <a:ext cx="11412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直線コネクタ 348"/>
              <p:cNvCxnSpPr>
                <a:stCxn id="358" idx="3"/>
                <a:endCxn id="347" idx="0"/>
              </p:cNvCxnSpPr>
              <p:nvPr/>
            </p:nvCxnSpPr>
            <p:spPr>
              <a:xfrm flipH="1">
                <a:off x="4420007" y="5712831"/>
                <a:ext cx="136269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直線コネクタ 349"/>
              <p:cNvCxnSpPr>
                <a:stCxn id="363" idx="0"/>
                <a:endCxn id="368" idx="3"/>
              </p:cNvCxnSpPr>
              <p:nvPr/>
            </p:nvCxnSpPr>
            <p:spPr>
              <a:xfrm flipV="1">
                <a:off x="4199615" y="4721659"/>
                <a:ext cx="8041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直線コネクタ 350"/>
              <p:cNvCxnSpPr>
                <a:stCxn id="364" idx="5"/>
                <a:endCxn id="359" idx="0"/>
              </p:cNvCxnSpPr>
              <p:nvPr/>
            </p:nvCxnSpPr>
            <p:spPr>
              <a:xfrm>
                <a:off x="5836757" y="5217245"/>
                <a:ext cx="11491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直線コネクタ 351"/>
              <p:cNvCxnSpPr>
                <a:stCxn id="364" idx="3"/>
                <a:endCxn id="360" idx="0"/>
              </p:cNvCxnSpPr>
              <p:nvPr/>
            </p:nvCxnSpPr>
            <p:spPr>
              <a:xfrm flipH="1">
                <a:off x="5439832" y="5217245"/>
                <a:ext cx="12207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直線コネクタ 352"/>
              <p:cNvCxnSpPr>
                <a:stCxn id="364" idx="0"/>
                <a:endCxn id="368" idx="5"/>
              </p:cNvCxnSpPr>
              <p:nvPr/>
            </p:nvCxnSpPr>
            <p:spPr>
              <a:xfrm flipH="1" flipV="1">
                <a:off x="5278642" y="4721659"/>
                <a:ext cx="42069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4" name="円/楕円 353"/>
              <p:cNvSpPr/>
              <p:nvPr/>
            </p:nvSpPr>
            <p:spPr>
              <a:xfrm>
                <a:off x="3483148" y="3894299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6</a:t>
                </a:r>
                <a:endParaRPr kumimoji="1" lang="ja-JP" altLang="en-US" sz="1200" dirty="0"/>
              </a:p>
            </p:txBody>
          </p:sp>
          <p:sp>
            <p:nvSpPr>
              <p:cNvPr id="355" name="円/楕円 354"/>
              <p:cNvSpPr/>
              <p:nvPr/>
            </p:nvSpPr>
            <p:spPr>
              <a:xfrm>
                <a:off x="3201748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56" name="円/楕円 355"/>
              <p:cNvSpPr/>
              <p:nvPr/>
            </p:nvSpPr>
            <p:spPr>
              <a:xfrm>
                <a:off x="2689906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57" name="円/楕円 356"/>
              <p:cNvSpPr/>
              <p:nvPr/>
            </p:nvSpPr>
            <p:spPr>
              <a:xfrm>
                <a:off x="3715564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58" name="円/楕円 357"/>
              <p:cNvSpPr/>
              <p:nvPr/>
            </p:nvSpPr>
            <p:spPr>
              <a:xfrm>
                <a:off x="4499352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59" name="円/楕円 358"/>
              <p:cNvSpPr/>
              <p:nvPr/>
            </p:nvSpPr>
            <p:spPr>
              <a:xfrm>
                <a:off x="5757325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60" name="円/楕円 359"/>
              <p:cNvSpPr/>
              <p:nvPr/>
            </p:nvSpPr>
            <p:spPr>
              <a:xfrm>
                <a:off x="5245483" y="5381057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61" name="円/楕円 360"/>
              <p:cNvSpPr/>
              <p:nvPr/>
            </p:nvSpPr>
            <p:spPr>
              <a:xfrm>
                <a:off x="2178064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62" name="円/楕円 361"/>
              <p:cNvSpPr/>
              <p:nvPr/>
            </p:nvSpPr>
            <p:spPr>
              <a:xfrm>
                <a:off x="2955527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63" name="円/楕円 362"/>
              <p:cNvSpPr/>
              <p:nvPr/>
            </p:nvSpPr>
            <p:spPr>
              <a:xfrm>
                <a:off x="4005266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64" name="円/楕円 363"/>
              <p:cNvSpPr/>
              <p:nvPr/>
            </p:nvSpPr>
            <p:spPr>
              <a:xfrm>
                <a:off x="5504983" y="4885471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cxnSp>
            <p:nvCxnSpPr>
              <p:cNvPr id="365" name="直線コネクタ 364"/>
              <p:cNvCxnSpPr>
                <a:stCxn id="354" idx="3"/>
                <a:endCxn id="367" idx="0"/>
              </p:cNvCxnSpPr>
              <p:nvPr/>
            </p:nvCxnSpPr>
            <p:spPr>
              <a:xfrm flipH="1">
                <a:off x="2640532" y="4226073"/>
                <a:ext cx="89954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直線コネクタ 365"/>
              <p:cNvCxnSpPr>
                <a:stCxn id="354" idx="5"/>
                <a:endCxn id="368" idx="0"/>
              </p:cNvCxnSpPr>
              <p:nvPr/>
            </p:nvCxnSpPr>
            <p:spPr>
              <a:xfrm>
                <a:off x="3814922" y="4226073"/>
                <a:ext cx="132629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7" name="円/楕円 366"/>
              <p:cNvSpPr/>
              <p:nvPr/>
            </p:nvSpPr>
            <p:spPr>
              <a:xfrm>
                <a:off x="2446183" y="4389885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68" name="円/楕円 367"/>
              <p:cNvSpPr/>
              <p:nvPr/>
            </p:nvSpPr>
            <p:spPr>
              <a:xfrm>
                <a:off x="4946868" y="4389885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  <p:sp>
            <p:nvSpPr>
              <p:cNvPr id="369" name="テキスト ボックス 368"/>
              <p:cNvSpPr txBox="1"/>
              <p:nvPr/>
            </p:nvSpPr>
            <p:spPr>
              <a:xfrm>
                <a:off x="2142691" y="6338200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0" name="テキスト ボックス 369"/>
              <p:cNvSpPr txBox="1"/>
              <p:nvPr/>
            </p:nvSpPr>
            <p:spPr>
              <a:xfrm>
                <a:off x="2644560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1" name="テキスト ボックス 370"/>
              <p:cNvSpPr txBox="1"/>
              <p:nvPr/>
            </p:nvSpPr>
            <p:spPr>
              <a:xfrm>
                <a:off x="3146424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2" name="テキスト ボックス 371"/>
              <p:cNvSpPr txBox="1"/>
              <p:nvPr/>
            </p:nvSpPr>
            <p:spPr>
              <a:xfrm>
                <a:off x="367488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3" name="テキスト ボックス 372"/>
              <p:cNvSpPr txBox="1"/>
              <p:nvPr/>
            </p:nvSpPr>
            <p:spPr>
              <a:xfrm>
                <a:off x="4176760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4" name="テキスト ボックス 373"/>
              <p:cNvSpPr txBox="1"/>
              <p:nvPr/>
            </p:nvSpPr>
            <p:spPr>
              <a:xfrm>
                <a:off x="4705227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5" name="テキスト ボックス 374"/>
              <p:cNvSpPr txBox="1"/>
              <p:nvPr/>
            </p:nvSpPr>
            <p:spPr>
              <a:xfrm>
                <a:off x="5207095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6" name="テキスト ボックス 375"/>
              <p:cNvSpPr txBox="1"/>
              <p:nvPr/>
            </p:nvSpPr>
            <p:spPr>
              <a:xfrm>
                <a:off x="5708956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7" name="テキスト ボックス 376"/>
              <p:cNvSpPr txBox="1"/>
              <p:nvPr/>
            </p:nvSpPr>
            <p:spPr>
              <a:xfrm>
                <a:off x="6237423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8" name="テキスト ボックス 377"/>
              <p:cNvSpPr txBox="1"/>
              <p:nvPr/>
            </p:nvSpPr>
            <p:spPr>
              <a:xfrm>
                <a:off x="6739292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9" name="テキスト ボックス 378"/>
              <p:cNvSpPr txBox="1"/>
              <p:nvPr/>
            </p:nvSpPr>
            <p:spPr>
              <a:xfrm>
                <a:off x="726775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80" name="テキスト ボックス 379"/>
              <p:cNvSpPr txBox="1"/>
              <p:nvPr/>
            </p:nvSpPr>
            <p:spPr>
              <a:xfrm>
                <a:off x="7769628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81" name="テキスト ボックス 380"/>
              <p:cNvSpPr txBox="1"/>
              <p:nvPr/>
            </p:nvSpPr>
            <p:spPr>
              <a:xfrm>
                <a:off x="8271499" y="6338201"/>
                <a:ext cx="457547" cy="503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cxnSp>
            <p:nvCxnSpPr>
              <p:cNvPr id="382" name="直線コネクタ 381"/>
              <p:cNvCxnSpPr>
                <a:stCxn id="361" idx="4"/>
                <a:endCxn id="369" idx="0"/>
              </p:cNvCxnSpPr>
              <p:nvPr/>
            </p:nvCxnSpPr>
            <p:spPr>
              <a:xfrm flipH="1">
                <a:off x="2371465" y="5274170"/>
                <a:ext cx="948" cy="106403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直線コネクタ 382"/>
              <p:cNvCxnSpPr>
                <a:stCxn id="356" idx="4"/>
                <a:endCxn id="370" idx="0"/>
              </p:cNvCxnSpPr>
              <p:nvPr/>
            </p:nvCxnSpPr>
            <p:spPr>
              <a:xfrm flipH="1">
                <a:off x="2873334" y="5769756"/>
                <a:ext cx="10921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直線コネクタ 383"/>
              <p:cNvCxnSpPr>
                <a:stCxn id="355" idx="4"/>
                <a:endCxn id="371" idx="0"/>
              </p:cNvCxnSpPr>
              <p:nvPr/>
            </p:nvCxnSpPr>
            <p:spPr>
              <a:xfrm flipH="1">
                <a:off x="3375198" y="5769755"/>
                <a:ext cx="20899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直線コネクタ 384"/>
              <p:cNvCxnSpPr>
                <a:stCxn id="360" idx="4"/>
                <a:endCxn id="375" idx="0"/>
              </p:cNvCxnSpPr>
              <p:nvPr/>
            </p:nvCxnSpPr>
            <p:spPr>
              <a:xfrm flipH="1">
                <a:off x="5435869" y="5769755"/>
                <a:ext cx="3963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線コネクタ 385"/>
              <p:cNvCxnSpPr>
                <a:stCxn id="359" idx="4"/>
                <a:endCxn id="376" idx="0"/>
              </p:cNvCxnSpPr>
              <p:nvPr/>
            </p:nvCxnSpPr>
            <p:spPr>
              <a:xfrm flipH="1">
                <a:off x="5937730" y="5769755"/>
                <a:ext cx="13944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直線コネクタ 386"/>
              <p:cNvCxnSpPr>
                <a:stCxn id="357" idx="4"/>
                <a:endCxn id="372" idx="0"/>
              </p:cNvCxnSpPr>
              <p:nvPr/>
            </p:nvCxnSpPr>
            <p:spPr>
              <a:xfrm flipH="1">
                <a:off x="3903663" y="5769755"/>
                <a:ext cx="6249" cy="56844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線コネクタ 387"/>
              <p:cNvCxnSpPr>
                <a:stCxn id="347" idx="4"/>
                <a:endCxn id="373" idx="0"/>
              </p:cNvCxnSpPr>
              <p:nvPr/>
            </p:nvCxnSpPr>
            <p:spPr>
              <a:xfrm flipH="1">
                <a:off x="4405534" y="6265342"/>
                <a:ext cx="14474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線コネクタ 388"/>
              <p:cNvCxnSpPr>
                <a:stCxn id="346" idx="4"/>
                <a:endCxn id="374" idx="0"/>
              </p:cNvCxnSpPr>
              <p:nvPr/>
            </p:nvCxnSpPr>
            <p:spPr>
              <a:xfrm flipH="1">
                <a:off x="4934001" y="6265342"/>
                <a:ext cx="11246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線コネクタ 389"/>
              <p:cNvCxnSpPr>
                <a:stCxn id="404" idx="3"/>
                <a:endCxn id="400" idx="0"/>
              </p:cNvCxnSpPr>
              <p:nvPr/>
            </p:nvCxnSpPr>
            <p:spPr>
              <a:xfrm flipH="1">
                <a:off x="6474551" y="4740790"/>
                <a:ext cx="15227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線コネクタ 390"/>
              <p:cNvCxnSpPr>
                <a:stCxn id="404" idx="5"/>
                <a:endCxn id="401" idx="0"/>
              </p:cNvCxnSpPr>
              <p:nvPr/>
            </p:nvCxnSpPr>
            <p:spPr>
              <a:xfrm>
                <a:off x="6901678" y="4740790"/>
                <a:ext cx="353652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2" name="円/楕円 391"/>
              <p:cNvSpPr/>
              <p:nvPr/>
            </p:nvSpPr>
            <p:spPr>
              <a:xfrm>
                <a:off x="7303886" y="5400188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93" name="円/楕円 392"/>
              <p:cNvSpPr/>
              <p:nvPr/>
            </p:nvSpPr>
            <p:spPr>
              <a:xfrm>
                <a:off x="6792044" y="5400188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394" name="直線コネクタ 393"/>
              <p:cNvCxnSpPr>
                <a:stCxn id="401" idx="5"/>
                <a:endCxn id="392" idx="0"/>
              </p:cNvCxnSpPr>
              <p:nvPr/>
            </p:nvCxnSpPr>
            <p:spPr>
              <a:xfrm>
                <a:off x="7392755" y="5236376"/>
                <a:ext cx="105480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線コネクタ 394"/>
              <p:cNvCxnSpPr>
                <a:stCxn id="401" idx="3"/>
                <a:endCxn id="393" idx="0"/>
              </p:cNvCxnSpPr>
              <p:nvPr/>
            </p:nvCxnSpPr>
            <p:spPr>
              <a:xfrm flipH="1">
                <a:off x="6986393" y="5236376"/>
                <a:ext cx="131512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線コネクタ 395"/>
              <p:cNvCxnSpPr>
                <a:stCxn id="404" idx="0"/>
                <a:endCxn id="406" idx="3"/>
              </p:cNvCxnSpPr>
              <p:nvPr/>
            </p:nvCxnSpPr>
            <p:spPr>
              <a:xfrm flipV="1">
                <a:off x="6764253" y="4245204"/>
                <a:ext cx="853551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直線コネクタ 396"/>
              <p:cNvCxnSpPr>
                <a:stCxn id="405" idx="5"/>
                <a:endCxn id="402" idx="0"/>
              </p:cNvCxnSpPr>
              <p:nvPr/>
            </p:nvCxnSpPr>
            <p:spPr>
              <a:xfrm>
                <a:off x="8401395" y="4740790"/>
                <a:ext cx="114917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直線コネクタ 397"/>
              <p:cNvCxnSpPr>
                <a:stCxn id="405" idx="3"/>
                <a:endCxn id="403" idx="0"/>
              </p:cNvCxnSpPr>
              <p:nvPr/>
            </p:nvCxnSpPr>
            <p:spPr>
              <a:xfrm flipH="1">
                <a:off x="8004470" y="4740790"/>
                <a:ext cx="122075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直線コネクタ 398"/>
              <p:cNvCxnSpPr>
                <a:stCxn id="405" idx="0"/>
                <a:endCxn id="406" idx="5"/>
              </p:cNvCxnSpPr>
              <p:nvPr/>
            </p:nvCxnSpPr>
            <p:spPr>
              <a:xfrm flipH="1" flipV="1">
                <a:off x="7892654" y="4245204"/>
                <a:ext cx="371316" cy="163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0" name="円/楕円 399"/>
              <p:cNvSpPr/>
              <p:nvPr/>
            </p:nvSpPr>
            <p:spPr>
              <a:xfrm>
                <a:off x="6280202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401" name="円/楕円 400"/>
              <p:cNvSpPr/>
              <p:nvPr/>
            </p:nvSpPr>
            <p:spPr>
              <a:xfrm>
                <a:off x="7060981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402" name="円/楕円 401"/>
              <p:cNvSpPr/>
              <p:nvPr/>
            </p:nvSpPr>
            <p:spPr>
              <a:xfrm>
                <a:off x="8321963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403" name="円/楕円 402"/>
              <p:cNvSpPr/>
              <p:nvPr/>
            </p:nvSpPr>
            <p:spPr>
              <a:xfrm>
                <a:off x="7810121" y="4904602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404" name="円/楕円 403"/>
              <p:cNvSpPr/>
              <p:nvPr/>
            </p:nvSpPr>
            <p:spPr>
              <a:xfrm>
                <a:off x="6569904" y="4409016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405" name="円/楕円 404"/>
              <p:cNvSpPr/>
              <p:nvPr/>
            </p:nvSpPr>
            <p:spPr>
              <a:xfrm>
                <a:off x="8069621" y="4409016"/>
                <a:ext cx="388698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406" name="円/楕円 405"/>
              <p:cNvSpPr/>
              <p:nvPr/>
            </p:nvSpPr>
            <p:spPr>
              <a:xfrm>
                <a:off x="7560880" y="3913430"/>
                <a:ext cx="388698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  <p:cxnSp>
            <p:nvCxnSpPr>
              <p:cNvPr id="407" name="直線コネクタ 406"/>
              <p:cNvCxnSpPr>
                <a:stCxn id="403" idx="4"/>
                <a:endCxn id="380" idx="0"/>
              </p:cNvCxnSpPr>
              <p:nvPr/>
            </p:nvCxnSpPr>
            <p:spPr>
              <a:xfrm flipH="1">
                <a:off x="7998402" y="5293300"/>
                <a:ext cx="6068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直線コネクタ 407"/>
              <p:cNvCxnSpPr>
                <a:stCxn id="402" idx="4"/>
                <a:endCxn id="381" idx="0"/>
              </p:cNvCxnSpPr>
              <p:nvPr/>
            </p:nvCxnSpPr>
            <p:spPr>
              <a:xfrm flipH="1">
                <a:off x="8500273" y="5293300"/>
                <a:ext cx="16038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直線コネクタ 408"/>
              <p:cNvCxnSpPr>
                <a:stCxn id="400" idx="4"/>
                <a:endCxn id="377" idx="0"/>
              </p:cNvCxnSpPr>
              <p:nvPr/>
            </p:nvCxnSpPr>
            <p:spPr>
              <a:xfrm flipH="1">
                <a:off x="6466197" y="5293300"/>
                <a:ext cx="8354" cy="10449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線コネクタ 409"/>
              <p:cNvCxnSpPr>
                <a:stCxn id="393" idx="4"/>
                <a:endCxn id="378" idx="0"/>
              </p:cNvCxnSpPr>
              <p:nvPr/>
            </p:nvCxnSpPr>
            <p:spPr>
              <a:xfrm flipH="1">
                <a:off x="6968066" y="5788887"/>
                <a:ext cx="18327" cy="54931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線コネクタ 410"/>
              <p:cNvCxnSpPr>
                <a:stCxn id="392" idx="4"/>
                <a:endCxn id="379" idx="0"/>
              </p:cNvCxnSpPr>
              <p:nvPr/>
            </p:nvCxnSpPr>
            <p:spPr>
              <a:xfrm flipH="1">
                <a:off x="7496533" y="5788887"/>
                <a:ext cx="1702" cy="54931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9" name="テキスト ボックス 208"/>
            <p:cNvSpPr txBox="1"/>
            <p:nvPr/>
          </p:nvSpPr>
          <p:spPr>
            <a:xfrm>
              <a:off x="1253458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17" name="テキスト ボックス 216"/>
            <p:cNvSpPr txBox="1"/>
            <p:nvPr/>
          </p:nvSpPr>
          <p:spPr>
            <a:xfrm>
              <a:off x="1755323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2257191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0" name="テキスト ボックス 319"/>
            <p:cNvSpPr txBox="1"/>
            <p:nvPr/>
          </p:nvSpPr>
          <p:spPr>
            <a:xfrm>
              <a:off x="2785658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1" name="テキスト ボックス 320"/>
            <p:cNvSpPr txBox="1"/>
            <p:nvPr/>
          </p:nvSpPr>
          <p:spPr>
            <a:xfrm>
              <a:off x="3287525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2" name="テキスト ボックス 321"/>
            <p:cNvSpPr txBox="1"/>
            <p:nvPr/>
          </p:nvSpPr>
          <p:spPr>
            <a:xfrm>
              <a:off x="3815992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5" name="テキスト ボックス 324"/>
            <p:cNvSpPr txBox="1"/>
            <p:nvPr/>
          </p:nvSpPr>
          <p:spPr>
            <a:xfrm>
              <a:off x="4317859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Courier New"/>
                  <a:cs typeface="Courier New"/>
                </a:rPr>
                <a:t>7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8" name="テキスト ボックス 327"/>
            <p:cNvSpPr txBox="1"/>
            <p:nvPr/>
          </p:nvSpPr>
          <p:spPr>
            <a:xfrm>
              <a:off x="4819725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9" name="テキスト ボックス 328"/>
            <p:cNvSpPr txBox="1"/>
            <p:nvPr/>
          </p:nvSpPr>
          <p:spPr>
            <a:xfrm>
              <a:off x="5348193" y="6075273"/>
              <a:ext cx="457547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0" name="テキスト ボックス 329"/>
            <p:cNvSpPr txBox="1"/>
            <p:nvPr/>
          </p:nvSpPr>
          <p:spPr>
            <a:xfrm>
              <a:off x="5765867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6294334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6796201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6" name="テキスト ボックス 335"/>
            <p:cNvSpPr txBox="1"/>
            <p:nvPr/>
          </p:nvSpPr>
          <p:spPr>
            <a:xfrm>
              <a:off x="7298073" y="6075273"/>
              <a:ext cx="640582" cy="5032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</p:grpSp>
      <p:grpSp>
        <p:nvGrpSpPr>
          <p:cNvPr id="135" name="図形グループ 134"/>
          <p:cNvGrpSpPr/>
          <p:nvPr/>
        </p:nvGrpSpPr>
        <p:grpSpPr>
          <a:xfrm>
            <a:off x="616527" y="1543819"/>
            <a:ext cx="3405132" cy="2386713"/>
            <a:chOff x="527678" y="2687604"/>
            <a:chExt cx="3405132" cy="2386713"/>
          </a:xfrm>
        </p:grpSpPr>
        <p:cxnSp>
          <p:nvCxnSpPr>
            <p:cNvPr id="151" name="直線矢印コネクタ 150"/>
            <p:cNvCxnSpPr>
              <a:stCxn id="155" idx="3"/>
              <a:endCxn id="184" idx="7"/>
            </p:cNvCxnSpPr>
            <p:nvPr/>
          </p:nvCxnSpPr>
          <p:spPr>
            <a:xfrm flipH="1">
              <a:off x="2007946" y="2993234"/>
              <a:ext cx="334524" cy="1050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円/楕円 154"/>
            <p:cNvSpPr/>
            <p:nvPr/>
          </p:nvSpPr>
          <p:spPr>
            <a:xfrm>
              <a:off x="2302919" y="2762717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56" name="直線矢印コネクタ 155"/>
            <p:cNvCxnSpPr>
              <a:stCxn id="180" idx="4"/>
              <a:endCxn id="196" idx="0"/>
            </p:cNvCxnSpPr>
            <p:nvPr/>
          </p:nvCxnSpPr>
          <p:spPr>
            <a:xfrm flipH="1">
              <a:off x="2020885" y="3837283"/>
              <a:ext cx="203904" cy="1986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テキスト ボックス 156"/>
            <p:cNvSpPr txBox="1"/>
            <p:nvPr/>
          </p:nvSpPr>
          <p:spPr>
            <a:xfrm>
              <a:off x="2003767" y="26876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1510202" y="304092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240545" y="325127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872194" y="367610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027156" y="309537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2095880" y="373175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2147103" y="421796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3321084" y="391632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5" name="直線矢印コネクタ 164"/>
            <p:cNvCxnSpPr>
              <a:stCxn id="155" idx="5"/>
              <a:endCxn id="182" idx="1"/>
            </p:cNvCxnSpPr>
            <p:nvPr/>
          </p:nvCxnSpPr>
          <p:spPr>
            <a:xfrm>
              <a:off x="2533436" y="2993234"/>
              <a:ext cx="381236" cy="11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テキスト ボックス 165"/>
            <p:cNvSpPr txBox="1"/>
            <p:nvPr/>
          </p:nvSpPr>
          <p:spPr>
            <a:xfrm>
              <a:off x="2575163" y="2688534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3061351" y="322731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8" name="直線矢印コネクタ 167"/>
            <p:cNvCxnSpPr>
              <a:stCxn id="196" idx="5"/>
              <a:endCxn id="197" idx="0"/>
            </p:cNvCxnSpPr>
            <p:nvPr/>
          </p:nvCxnSpPr>
          <p:spPr>
            <a:xfrm>
              <a:off x="2116368" y="4266430"/>
              <a:ext cx="12279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矢印コネクタ 168"/>
            <p:cNvCxnSpPr>
              <a:stCxn id="196" idx="3"/>
              <a:endCxn id="176" idx="0"/>
            </p:cNvCxnSpPr>
            <p:nvPr/>
          </p:nvCxnSpPr>
          <p:spPr>
            <a:xfrm flipH="1">
              <a:off x="1700488" y="4266430"/>
              <a:ext cx="22491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テキスト ボックス 169"/>
            <p:cNvSpPr txBox="1"/>
            <p:nvPr/>
          </p:nvSpPr>
          <p:spPr>
            <a:xfrm>
              <a:off x="1617969" y="41271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71" name="直線矢印コネクタ 170"/>
            <p:cNvCxnSpPr>
              <a:stCxn id="199" idx="5"/>
              <a:endCxn id="174" idx="0"/>
            </p:cNvCxnSpPr>
            <p:nvPr/>
          </p:nvCxnSpPr>
          <p:spPr>
            <a:xfrm>
              <a:off x="3010155" y="4299749"/>
              <a:ext cx="231827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矢印コネクタ 171"/>
            <p:cNvCxnSpPr>
              <a:stCxn id="198" idx="5"/>
              <a:endCxn id="173" idx="1"/>
            </p:cNvCxnSpPr>
            <p:nvPr/>
          </p:nvCxnSpPr>
          <p:spPr>
            <a:xfrm>
              <a:off x="3184486" y="3788669"/>
              <a:ext cx="517807" cy="10551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円/楕円 172"/>
            <p:cNvSpPr/>
            <p:nvPr/>
          </p:nvSpPr>
          <p:spPr>
            <a:xfrm>
              <a:off x="3662742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2998180" y="4804249"/>
              <a:ext cx="487603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8,14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1540401" y="4352968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1473805" y="4804249"/>
              <a:ext cx="45336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7,13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1193329" y="3653856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9,15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78" name="直線矢印コネクタ 177"/>
            <p:cNvCxnSpPr>
              <a:stCxn id="184" idx="3"/>
              <a:endCxn id="177" idx="0"/>
            </p:cNvCxnSpPr>
            <p:nvPr/>
          </p:nvCxnSpPr>
          <p:spPr>
            <a:xfrm flipH="1">
              <a:off x="1328363" y="3289241"/>
              <a:ext cx="488617" cy="3646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矢印コネクタ 178"/>
            <p:cNvCxnSpPr>
              <a:stCxn id="177" idx="3"/>
              <a:endCxn id="185" idx="0"/>
            </p:cNvCxnSpPr>
            <p:nvPr/>
          </p:nvCxnSpPr>
          <p:spPr>
            <a:xfrm flipH="1">
              <a:off x="984855" y="3884373"/>
              <a:ext cx="248025" cy="2296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円/楕円 179"/>
            <p:cNvSpPr/>
            <p:nvPr/>
          </p:nvSpPr>
          <p:spPr>
            <a:xfrm>
              <a:off x="1949684" y="3567215"/>
              <a:ext cx="550210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4,10,16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1" name="直線矢印コネクタ 180"/>
            <p:cNvCxnSpPr>
              <a:stCxn id="184" idx="5"/>
              <a:endCxn id="180" idx="0"/>
            </p:cNvCxnSpPr>
            <p:nvPr/>
          </p:nvCxnSpPr>
          <p:spPr>
            <a:xfrm>
              <a:off x="2007946" y="3289241"/>
              <a:ext cx="216843" cy="2779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円/楕円 181"/>
            <p:cNvSpPr/>
            <p:nvPr/>
          </p:nvSpPr>
          <p:spPr>
            <a:xfrm>
              <a:off x="2842561" y="3067057"/>
              <a:ext cx="49240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5,11,17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3" name="直線矢印コネクタ 182"/>
            <p:cNvCxnSpPr>
              <a:stCxn id="182" idx="4"/>
              <a:endCxn id="198" idx="0"/>
            </p:cNvCxnSpPr>
            <p:nvPr/>
          </p:nvCxnSpPr>
          <p:spPr>
            <a:xfrm>
              <a:off x="3088764" y="3337125"/>
              <a:ext cx="239" cy="22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円/楕円 183"/>
            <p:cNvSpPr/>
            <p:nvPr/>
          </p:nvSpPr>
          <p:spPr>
            <a:xfrm>
              <a:off x="1777429" y="305872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85" name="円/楕円 184"/>
            <p:cNvSpPr/>
            <p:nvPr/>
          </p:nvSpPr>
          <p:spPr>
            <a:xfrm>
              <a:off x="849821" y="411399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6" name="直線矢印コネクタ 185"/>
            <p:cNvCxnSpPr>
              <a:stCxn id="185" idx="5"/>
              <a:endCxn id="187" idx="0"/>
            </p:cNvCxnSpPr>
            <p:nvPr/>
          </p:nvCxnSpPr>
          <p:spPr>
            <a:xfrm>
              <a:off x="1080338" y="4344516"/>
              <a:ext cx="8147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円/楕円 186"/>
            <p:cNvSpPr/>
            <p:nvPr/>
          </p:nvSpPr>
          <p:spPr>
            <a:xfrm>
              <a:off x="1026779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8" name="直線矢印コネクタ 187"/>
            <p:cNvCxnSpPr>
              <a:stCxn id="185" idx="3"/>
              <a:endCxn id="192" idx="0"/>
            </p:cNvCxnSpPr>
            <p:nvPr/>
          </p:nvCxnSpPr>
          <p:spPr>
            <a:xfrm flipH="1">
              <a:off x="714787" y="4344516"/>
              <a:ext cx="17458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円/楕円 191"/>
            <p:cNvSpPr/>
            <p:nvPr/>
          </p:nvSpPr>
          <p:spPr>
            <a:xfrm>
              <a:off x="579753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591412" y="417094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4" name="テキスト ボックス 193"/>
            <p:cNvSpPr txBox="1"/>
            <p:nvPr/>
          </p:nvSpPr>
          <p:spPr>
            <a:xfrm>
              <a:off x="527678" y="435438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1082336" y="429081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6" name="円/楕円 195"/>
            <p:cNvSpPr/>
            <p:nvPr/>
          </p:nvSpPr>
          <p:spPr>
            <a:xfrm>
              <a:off x="1885851" y="4035913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7" name="円/楕円 196"/>
            <p:cNvSpPr/>
            <p:nvPr/>
          </p:nvSpPr>
          <p:spPr>
            <a:xfrm>
              <a:off x="2104128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8" name="円/楕円 197"/>
            <p:cNvSpPr/>
            <p:nvPr/>
          </p:nvSpPr>
          <p:spPr>
            <a:xfrm>
              <a:off x="2953969" y="355815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9" name="円/楕円 198"/>
            <p:cNvSpPr/>
            <p:nvPr/>
          </p:nvSpPr>
          <p:spPr>
            <a:xfrm>
              <a:off x="2779638" y="406923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0" name="直線矢印コネクタ 199"/>
            <p:cNvCxnSpPr>
              <a:stCxn id="198" idx="3"/>
              <a:endCxn id="199" idx="0"/>
            </p:cNvCxnSpPr>
            <p:nvPr/>
          </p:nvCxnSpPr>
          <p:spPr>
            <a:xfrm flipH="1">
              <a:off x="2914672" y="3788669"/>
              <a:ext cx="78848" cy="2805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円/楕円 200"/>
            <p:cNvSpPr/>
            <p:nvPr/>
          </p:nvSpPr>
          <p:spPr>
            <a:xfrm>
              <a:off x="2551154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2" name="直線矢印コネクタ 201"/>
            <p:cNvCxnSpPr>
              <a:stCxn id="199" idx="3"/>
              <a:endCxn id="201" idx="0"/>
            </p:cNvCxnSpPr>
            <p:nvPr/>
          </p:nvCxnSpPr>
          <p:spPr>
            <a:xfrm flipH="1">
              <a:off x="2686188" y="4299749"/>
              <a:ext cx="133001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テキスト ボックス 210"/>
            <p:cNvSpPr txBox="1"/>
            <p:nvPr/>
          </p:nvSpPr>
          <p:spPr>
            <a:xfrm>
              <a:off x="2709688" y="362626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2" name="テキスト ボックス 211"/>
            <p:cNvSpPr txBox="1"/>
            <p:nvPr/>
          </p:nvSpPr>
          <p:spPr>
            <a:xfrm>
              <a:off x="3023168" y="421796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2512571" y="418428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2443142" y="438480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2" name="図形グループ 1"/>
          <p:cNvGrpSpPr/>
          <p:nvPr/>
        </p:nvGrpSpPr>
        <p:grpSpPr>
          <a:xfrm>
            <a:off x="1902636" y="1823786"/>
            <a:ext cx="556421" cy="330960"/>
            <a:chOff x="1813787" y="2967571"/>
            <a:chExt cx="556421" cy="330960"/>
          </a:xfrm>
        </p:grpSpPr>
        <p:sp>
          <p:nvSpPr>
            <p:cNvPr id="137" name="円/楕円 136"/>
            <p:cNvSpPr/>
            <p:nvPr/>
          </p:nvSpPr>
          <p:spPr>
            <a:xfrm>
              <a:off x="1813787" y="309377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2" name="直線矢印コネクタ 141"/>
            <p:cNvCxnSpPr>
              <a:stCxn id="136" idx="3"/>
              <a:endCxn id="137" idx="7"/>
            </p:cNvCxnSpPr>
            <p:nvPr/>
          </p:nvCxnSpPr>
          <p:spPr>
            <a:xfrm flipH="1">
              <a:off x="1988561" y="2967571"/>
              <a:ext cx="381647" cy="15618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35" name="図形グループ 234"/>
          <p:cNvGrpSpPr/>
          <p:nvPr/>
        </p:nvGrpSpPr>
        <p:grpSpPr>
          <a:xfrm>
            <a:off x="1575129" y="2114600"/>
            <a:ext cx="357493" cy="295544"/>
            <a:chOff x="2623845" y="3764102"/>
            <a:chExt cx="357493" cy="295544"/>
          </a:xfrm>
        </p:grpSpPr>
        <p:sp>
          <p:nvSpPr>
            <p:cNvPr id="140" name="円/楕円 139"/>
            <p:cNvSpPr/>
            <p:nvPr/>
          </p:nvSpPr>
          <p:spPr>
            <a:xfrm>
              <a:off x="2623845" y="385488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5" name="直線矢印コネクタ 144"/>
            <p:cNvCxnSpPr>
              <a:stCxn id="137" idx="3"/>
              <a:endCxn id="140" idx="7"/>
            </p:cNvCxnSpPr>
            <p:nvPr/>
          </p:nvCxnSpPr>
          <p:spPr>
            <a:xfrm flipH="1">
              <a:off x="2798619" y="3764102"/>
              <a:ext cx="182719" cy="120770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" name="図形グループ 3"/>
          <p:cNvGrpSpPr/>
          <p:nvPr/>
        </p:nvGrpSpPr>
        <p:grpSpPr>
          <a:xfrm>
            <a:off x="2077410" y="2114600"/>
            <a:ext cx="329986" cy="545394"/>
            <a:chOff x="1988561" y="3258385"/>
            <a:chExt cx="329986" cy="545394"/>
          </a:xfrm>
        </p:grpSpPr>
        <p:sp>
          <p:nvSpPr>
            <p:cNvPr id="139" name="円/楕円 138"/>
            <p:cNvSpPr/>
            <p:nvPr/>
          </p:nvSpPr>
          <p:spPr>
            <a:xfrm>
              <a:off x="2113787" y="3599019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4" name="直線矢印コネクタ 143"/>
            <p:cNvCxnSpPr>
              <a:stCxn id="137" idx="5"/>
              <a:endCxn id="139" idx="0"/>
            </p:cNvCxnSpPr>
            <p:nvPr/>
          </p:nvCxnSpPr>
          <p:spPr>
            <a:xfrm>
              <a:off x="1988561" y="3258385"/>
              <a:ext cx="227606" cy="340634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7" name="タイトル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LZ78 Factorization on GST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136" name="円/楕円 135"/>
          <p:cNvSpPr/>
          <p:nvPr/>
        </p:nvSpPr>
        <p:spPr>
          <a:xfrm>
            <a:off x="2429071" y="1649012"/>
            <a:ext cx="204760" cy="2047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600" dirty="0" smtClean="0">
                <a:latin typeface="Times New Roman"/>
                <a:cs typeface="Times New Roman"/>
              </a:rPr>
              <a:t>0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150" name="曲線コネクタ 149"/>
          <p:cNvCxnSpPr>
            <a:stCxn id="176" idx="1"/>
            <a:endCxn id="139" idx="2"/>
          </p:cNvCxnSpPr>
          <p:nvPr/>
        </p:nvCxnSpPr>
        <p:spPr>
          <a:xfrm rot="5400000" flipH="1" flipV="1">
            <a:off x="1344642" y="2842021"/>
            <a:ext cx="1142401" cy="573588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角丸四角形 311"/>
          <p:cNvSpPr/>
          <p:nvPr/>
        </p:nvSpPr>
        <p:spPr>
          <a:xfrm>
            <a:off x="6388238" y="3567487"/>
            <a:ext cx="1301872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3" name="角丸四角形 312"/>
          <p:cNvSpPr/>
          <p:nvPr/>
        </p:nvSpPr>
        <p:spPr>
          <a:xfrm>
            <a:off x="6047226" y="3525153"/>
            <a:ext cx="2048475" cy="354045"/>
          </a:xfrm>
          <a:prstGeom prst="roundRect">
            <a:avLst/>
          </a:prstGeom>
          <a:noFill/>
          <a:ln>
            <a:solidFill>
              <a:srgbClr val="BF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14" name="図形グループ 313"/>
          <p:cNvGrpSpPr/>
          <p:nvPr/>
        </p:nvGrpSpPr>
        <p:grpSpPr>
          <a:xfrm>
            <a:off x="6383159" y="4123162"/>
            <a:ext cx="1304996" cy="385020"/>
            <a:chOff x="6325955" y="5232634"/>
            <a:chExt cx="1304996" cy="385020"/>
          </a:xfrm>
        </p:grpSpPr>
        <p:cxnSp>
          <p:nvCxnSpPr>
            <p:cNvPr id="315" name="直線コネクタ 314"/>
            <p:cNvCxnSpPr/>
            <p:nvPr/>
          </p:nvCxnSpPr>
          <p:spPr>
            <a:xfrm>
              <a:off x="6327220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/>
            <p:cNvCxnSpPr/>
            <p:nvPr/>
          </p:nvCxnSpPr>
          <p:spPr>
            <a:xfrm>
              <a:off x="7630951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316"/>
            <p:cNvCxnSpPr/>
            <p:nvPr/>
          </p:nvCxnSpPr>
          <p:spPr>
            <a:xfrm>
              <a:off x="6325955" y="5305456"/>
              <a:ext cx="13031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テキスト ボックス 317"/>
            <p:cNvSpPr txBox="1"/>
            <p:nvPr/>
          </p:nvSpPr>
          <p:spPr>
            <a:xfrm>
              <a:off x="6615129" y="5248322"/>
              <a:ext cx="7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err="1" smtClean="0">
                  <a:latin typeface="Times New Roman"/>
                  <a:cs typeface="Times New Roman"/>
                </a:rPr>
                <a:t>c</a:t>
              </a:r>
              <a:r>
                <a:rPr kumimoji="1" lang="en-US" altLang="ja-JP" i="1" baseline="-25000" dirty="0" err="1" smtClean="0">
                  <a:latin typeface="Times New Roman"/>
                  <a:cs typeface="Times New Roman"/>
                </a:rPr>
                <a:t>N</a:t>
              </a:r>
              <a:r>
                <a:rPr kumimoji="1" lang="en-US" altLang="ja-JP" baseline="-250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= 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323" name="角丸四角形 322"/>
          <p:cNvSpPr/>
          <p:nvPr/>
        </p:nvSpPr>
        <p:spPr>
          <a:xfrm>
            <a:off x="3077795" y="4463733"/>
            <a:ext cx="748394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4" name="角丸四角形 323"/>
          <p:cNvSpPr/>
          <p:nvPr/>
        </p:nvSpPr>
        <p:spPr>
          <a:xfrm>
            <a:off x="2875550" y="4422291"/>
            <a:ext cx="1149421" cy="354045"/>
          </a:xfrm>
          <a:prstGeom prst="roundRect">
            <a:avLst/>
          </a:prstGeom>
          <a:noFill/>
          <a:ln>
            <a:solidFill>
              <a:srgbClr val="BF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32" name="直線コネクタ 231"/>
          <p:cNvCxnSpPr/>
          <p:nvPr/>
        </p:nvCxnSpPr>
        <p:spPr>
          <a:xfrm>
            <a:off x="4640001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/>
          <p:cNvCxnSpPr/>
          <p:nvPr/>
        </p:nvCxnSpPr>
        <p:spPr>
          <a:xfrm>
            <a:off x="5335184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直線コネクタ 239"/>
          <p:cNvCxnSpPr/>
          <p:nvPr/>
        </p:nvCxnSpPr>
        <p:spPr>
          <a:xfrm>
            <a:off x="6018282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9" name="上矢印 318"/>
          <p:cNvSpPr/>
          <p:nvPr/>
        </p:nvSpPr>
        <p:spPr>
          <a:xfrm>
            <a:off x="6327197" y="4115766"/>
            <a:ext cx="392511" cy="36963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b"/>
          <a:lstStyle/>
          <a:p>
            <a:pPr algn="ctr"/>
            <a:r>
              <a:rPr kumimoji="1" lang="en-US" altLang="ja-JP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endParaRPr kumimoji="1" lang="ja-JP" altLang="en-US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10" name="角丸四角形 209"/>
          <p:cNvSpPr/>
          <p:nvPr/>
        </p:nvSpPr>
        <p:spPr>
          <a:xfrm>
            <a:off x="589954" y="6191188"/>
            <a:ext cx="8176093" cy="5542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LZ78 factorization can be computed in O(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kumimoji="1" lang="en-US" altLang="ja-JP" sz="2000" b="1" u="sng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log</a:t>
            </a:r>
            <a:r>
              <a:rPr kumimoji="1" lang="en-US" altLang="ja-JP" sz="2000" b="1" i="1" u="sng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 time, given GST preprocessed for </a:t>
            </a:r>
            <a:r>
              <a:rPr kumimoji="1" lang="en-US" altLang="ja-JP" sz="2000" i="1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&amp; </a:t>
            </a:r>
            <a:r>
              <a:rPr kumimoji="1" lang="en-US" altLang="ja-JP" sz="20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la,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and SLP preprocessed for </a:t>
            </a:r>
            <a:r>
              <a:rPr kumimoji="1" lang="en-US" altLang="ja-JP" sz="2000" u="sng" dirty="0" smtClean="0">
                <a:solidFill>
                  <a:prstClr val="black"/>
                </a:solidFill>
                <a:latin typeface="Times New Roman"/>
                <a:cs typeface="Times New Roman"/>
              </a:rPr>
              <a:t>random access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queries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grpSp>
        <p:nvGrpSpPr>
          <p:cNvPr id="219" name="図形グループ 218"/>
          <p:cNvGrpSpPr/>
          <p:nvPr/>
        </p:nvGrpSpPr>
        <p:grpSpPr>
          <a:xfrm>
            <a:off x="2603845" y="1813626"/>
            <a:ext cx="663044" cy="342365"/>
            <a:chOff x="2140661" y="3717281"/>
            <a:chExt cx="663044" cy="342365"/>
          </a:xfrm>
        </p:grpSpPr>
        <p:sp>
          <p:nvSpPr>
            <p:cNvPr id="220" name="円/楕円 219"/>
            <p:cNvSpPr/>
            <p:nvPr/>
          </p:nvSpPr>
          <p:spPr>
            <a:xfrm>
              <a:off x="2598945" y="385488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221" name="直線矢印コネクタ 220"/>
            <p:cNvCxnSpPr>
              <a:stCxn id="136" idx="5"/>
              <a:endCxn id="220" idx="1"/>
            </p:cNvCxnSpPr>
            <p:nvPr/>
          </p:nvCxnSpPr>
          <p:spPr>
            <a:xfrm>
              <a:off x="2140661" y="3717281"/>
              <a:ext cx="488270" cy="167591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222" name="直線コネクタ 221"/>
          <p:cNvCxnSpPr/>
          <p:nvPr/>
        </p:nvCxnSpPr>
        <p:spPr>
          <a:xfrm>
            <a:off x="6359087" y="3409829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3" name="フリーフォーム 222"/>
          <p:cNvSpPr/>
          <p:nvPr/>
        </p:nvSpPr>
        <p:spPr>
          <a:xfrm>
            <a:off x="5335184" y="1696798"/>
            <a:ext cx="1590373" cy="1867350"/>
          </a:xfrm>
          <a:custGeom>
            <a:avLst/>
            <a:gdLst>
              <a:gd name="connsiteX0" fmla="*/ 1536521 w 1536521"/>
              <a:gd name="connsiteY0" fmla="*/ 0 h 1845125"/>
              <a:gd name="connsiteX1" fmla="*/ 4572 w 1536521"/>
              <a:gd name="connsiteY1" fmla="*/ 290436 h 1845125"/>
              <a:gd name="connsiteX2" fmla="*/ 1075228 w 1536521"/>
              <a:gd name="connsiteY2" fmla="*/ 632126 h 1845125"/>
              <a:gd name="connsiteX3" fmla="*/ 1399842 w 1536521"/>
              <a:gd name="connsiteY3" fmla="*/ 1087713 h 1845125"/>
              <a:gd name="connsiteX4" fmla="*/ 1120788 w 1536521"/>
              <a:gd name="connsiteY4" fmla="*/ 1469266 h 1845125"/>
              <a:gd name="connsiteX5" fmla="*/ 1098008 w 1536521"/>
              <a:gd name="connsiteY5" fmla="*/ 1845125 h 1845125"/>
              <a:gd name="connsiteX6" fmla="*/ 1098008 w 1536521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20780 w 1536513"/>
              <a:gd name="connsiteY4" fmla="*/ 1469266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83934"/>
              <a:gd name="connsiteX1" fmla="*/ 4564 w 1536513"/>
              <a:gd name="connsiteY1" fmla="*/ 290436 h 1883934"/>
              <a:gd name="connsiteX2" fmla="*/ 1075220 w 1536513"/>
              <a:gd name="connsiteY2" fmla="*/ 632126 h 1883934"/>
              <a:gd name="connsiteX3" fmla="*/ 1388444 w 1536513"/>
              <a:gd name="connsiteY3" fmla="*/ 968122 h 1883934"/>
              <a:gd name="connsiteX4" fmla="*/ 1154950 w 1536513"/>
              <a:gd name="connsiteY4" fmla="*/ 1343980 h 1883934"/>
              <a:gd name="connsiteX5" fmla="*/ 1098000 w 1536513"/>
              <a:gd name="connsiteY5" fmla="*/ 1845125 h 1883934"/>
              <a:gd name="connsiteX6" fmla="*/ 1171025 w 1536513"/>
              <a:gd name="connsiteY6" fmla="*/ 1851475 h 1883934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67850 w 1536513"/>
              <a:gd name="connsiteY5" fmla="*/ 173082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0117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77175 w 1536513"/>
              <a:gd name="connsiteY4" fmla="*/ 12804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61300 w 1536513"/>
              <a:gd name="connsiteY4" fmla="*/ 128683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64175"/>
              <a:gd name="connsiteX1" fmla="*/ 4564 w 1536513"/>
              <a:gd name="connsiteY1" fmla="*/ 290436 h 1864175"/>
              <a:gd name="connsiteX2" fmla="*/ 1075220 w 1536513"/>
              <a:gd name="connsiteY2" fmla="*/ 632126 h 1864175"/>
              <a:gd name="connsiteX3" fmla="*/ 1388444 w 1536513"/>
              <a:gd name="connsiteY3" fmla="*/ 968122 h 1864175"/>
              <a:gd name="connsiteX4" fmla="*/ 1161300 w 1536513"/>
              <a:gd name="connsiteY4" fmla="*/ 1286830 h 1864175"/>
              <a:gd name="connsiteX5" fmla="*/ 1145625 w 1536513"/>
              <a:gd name="connsiteY5" fmla="*/ 1597475 h 1864175"/>
              <a:gd name="connsiteX6" fmla="*/ 1145625 w 1536513"/>
              <a:gd name="connsiteY6" fmla="*/ 1864175 h 1864175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9088 w 1539088"/>
              <a:gd name="connsiteY0" fmla="*/ 0 h 1867350"/>
              <a:gd name="connsiteX1" fmla="*/ 7139 w 1539088"/>
              <a:gd name="connsiteY1" fmla="*/ 290436 h 1867350"/>
              <a:gd name="connsiteX2" fmla="*/ 982545 w 1539088"/>
              <a:gd name="connsiteY2" fmla="*/ 533701 h 1867350"/>
              <a:gd name="connsiteX3" fmla="*/ 1391019 w 1539088"/>
              <a:gd name="connsiteY3" fmla="*/ 968122 h 1867350"/>
              <a:gd name="connsiteX4" fmla="*/ 1163875 w 1539088"/>
              <a:gd name="connsiteY4" fmla="*/ 1286830 h 1867350"/>
              <a:gd name="connsiteX5" fmla="*/ 1148200 w 1539088"/>
              <a:gd name="connsiteY5" fmla="*/ 1597475 h 1867350"/>
              <a:gd name="connsiteX6" fmla="*/ 1151375 w 1539088"/>
              <a:gd name="connsiteY6" fmla="*/ 1867350 h 1867350"/>
              <a:gd name="connsiteX0" fmla="*/ 1441376 w 1441376"/>
              <a:gd name="connsiteY0" fmla="*/ 0 h 1867350"/>
              <a:gd name="connsiteX1" fmla="*/ 7852 w 1441376"/>
              <a:gd name="connsiteY1" fmla="*/ 319011 h 1867350"/>
              <a:gd name="connsiteX2" fmla="*/ 884833 w 1441376"/>
              <a:gd name="connsiteY2" fmla="*/ 533701 h 1867350"/>
              <a:gd name="connsiteX3" fmla="*/ 1293307 w 1441376"/>
              <a:gd name="connsiteY3" fmla="*/ 968122 h 1867350"/>
              <a:gd name="connsiteX4" fmla="*/ 1066163 w 1441376"/>
              <a:gd name="connsiteY4" fmla="*/ 1286830 h 1867350"/>
              <a:gd name="connsiteX5" fmla="*/ 1050488 w 1441376"/>
              <a:gd name="connsiteY5" fmla="*/ 1597475 h 1867350"/>
              <a:gd name="connsiteX6" fmla="*/ 1053663 w 1441376"/>
              <a:gd name="connsiteY6" fmla="*/ 1867350 h 1867350"/>
              <a:gd name="connsiteX0" fmla="*/ 1589569 w 1589569"/>
              <a:gd name="connsiteY0" fmla="*/ 0 h 1867350"/>
              <a:gd name="connsiteX1" fmla="*/ 6820 w 1589569"/>
              <a:gd name="connsiteY1" fmla="*/ 309486 h 1867350"/>
              <a:gd name="connsiteX2" fmla="*/ 1033026 w 1589569"/>
              <a:gd name="connsiteY2" fmla="*/ 533701 h 1867350"/>
              <a:gd name="connsiteX3" fmla="*/ 1441500 w 1589569"/>
              <a:gd name="connsiteY3" fmla="*/ 968122 h 1867350"/>
              <a:gd name="connsiteX4" fmla="*/ 1214356 w 1589569"/>
              <a:gd name="connsiteY4" fmla="*/ 1286830 h 1867350"/>
              <a:gd name="connsiteX5" fmla="*/ 1198681 w 1589569"/>
              <a:gd name="connsiteY5" fmla="*/ 1597475 h 1867350"/>
              <a:gd name="connsiteX6" fmla="*/ 1201856 w 1589569"/>
              <a:gd name="connsiteY6" fmla="*/ 1867350 h 1867350"/>
              <a:gd name="connsiteX0" fmla="*/ 1590453 w 1590453"/>
              <a:gd name="connsiteY0" fmla="*/ 0 h 1867350"/>
              <a:gd name="connsiteX1" fmla="*/ 7704 w 1590453"/>
              <a:gd name="connsiteY1" fmla="*/ 309486 h 1867350"/>
              <a:gd name="connsiteX2" fmla="*/ 1005335 w 1590453"/>
              <a:gd name="connsiteY2" fmla="*/ 654351 h 1867350"/>
              <a:gd name="connsiteX3" fmla="*/ 1442384 w 1590453"/>
              <a:gd name="connsiteY3" fmla="*/ 968122 h 1867350"/>
              <a:gd name="connsiteX4" fmla="*/ 1215240 w 1590453"/>
              <a:gd name="connsiteY4" fmla="*/ 1286830 h 1867350"/>
              <a:gd name="connsiteX5" fmla="*/ 1199565 w 1590453"/>
              <a:gd name="connsiteY5" fmla="*/ 1597475 h 1867350"/>
              <a:gd name="connsiteX6" fmla="*/ 1202740 w 1590453"/>
              <a:gd name="connsiteY6" fmla="*/ 1867350 h 1867350"/>
              <a:gd name="connsiteX0" fmla="*/ 1590390 w 1590390"/>
              <a:gd name="connsiteY0" fmla="*/ 0 h 1867350"/>
              <a:gd name="connsiteX1" fmla="*/ 7641 w 1590390"/>
              <a:gd name="connsiteY1" fmla="*/ 309486 h 1867350"/>
              <a:gd name="connsiteX2" fmla="*/ 1005272 w 1590390"/>
              <a:gd name="connsiteY2" fmla="*/ 654351 h 1867350"/>
              <a:gd name="connsiteX3" fmla="*/ 1394696 w 1590390"/>
              <a:gd name="connsiteY3" fmla="*/ 958597 h 1867350"/>
              <a:gd name="connsiteX4" fmla="*/ 1215177 w 1590390"/>
              <a:gd name="connsiteY4" fmla="*/ 1286830 h 1867350"/>
              <a:gd name="connsiteX5" fmla="*/ 1199502 w 1590390"/>
              <a:gd name="connsiteY5" fmla="*/ 1597475 h 1867350"/>
              <a:gd name="connsiteX6" fmla="*/ 1202677 w 1590390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373" h="1867350">
                <a:moveTo>
                  <a:pt x="1590373" y="0"/>
                </a:moveTo>
                <a:cubicBezTo>
                  <a:pt x="862839" y="92541"/>
                  <a:pt x="105144" y="200428"/>
                  <a:pt x="7624" y="309486"/>
                </a:cubicBezTo>
                <a:cubicBezTo>
                  <a:pt x="-89896" y="418544"/>
                  <a:pt x="776196" y="542462"/>
                  <a:pt x="1005255" y="654351"/>
                </a:cubicBezTo>
                <a:cubicBezTo>
                  <a:pt x="1234314" y="766240"/>
                  <a:pt x="1391445" y="862709"/>
                  <a:pt x="1381979" y="980822"/>
                </a:cubicBezTo>
                <a:cubicBezTo>
                  <a:pt x="1372513" y="1098935"/>
                  <a:pt x="1245576" y="1184055"/>
                  <a:pt x="1215160" y="1286830"/>
                </a:cubicBezTo>
                <a:cubicBezTo>
                  <a:pt x="1184744" y="1389605"/>
                  <a:pt x="1201568" y="1500722"/>
                  <a:pt x="1199485" y="1597475"/>
                </a:cubicBezTo>
                <a:cubicBezTo>
                  <a:pt x="1197402" y="1694228"/>
                  <a:pt x="1200543" y="1766808"/>
                  <a:pt x="1202660" y="1867350"/>
                </a:cubicBezTo>
              </a:path>
            </a:pathLst>
          </a:custGeom>
          <a:ln w="76200" cmpd="sng">
            <a:solidFill>
              <a:srgbClr val="0000FF">
                <a:alpha val="48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4" name="直線コネクタ 223"/>
          <p:cNvCxnSpPr/>
          <p:nvPr/>
        </p:nvCxnSpPr>
        <p:spPr>
          <a:xfrm>
            <a:off x="7383010" y="3409829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" name="図形グループ 224"/>
          <p:cNvGrpSpPr/>
          <p:nvPr/>
        </p:nvGrpSpPr>
        <p:grpSpPr>
          <a:xfrm>
            <a:off x="2007124" y="2649834"/>
            <a:ext cx="297892" cy="478707"/>
            <a:chOff x="2598945" y="3580939"/>
            <a:chExt cx="297892" cy="478707"/>
          </a:xfrm>
        </p:grpSpPr>
        <p:sp>
          <p:nvSpPr>
            <p:cNvPr id="226" name="円/楕円 225"/>
            <p:cNvSpPr/>
            <p:nvPr/>
          </p:nvSpPr>
          <p:spPr>
            <a:xfrm>
              <a:off x="2598945" y="385488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227" name="直線矢印コネクタ 226"/>
            <p:cNvCxnSpPr>
              <a:stCxn id="139" idx="4"/>
              <a:endCxn id="226" idx="0"/>
            </p:cNvCxnSpPr>
            <p:nvPr/>
          </p:nvCxnSpPr>
          <p:spPr>
            <a:xfrm flipH="1">
              <a:off x="2701325" y="3580939"/>
              <a:ext cx="195512" cy="27394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228" name="曲線コネクタ 227"/>
          <p:cNvCxnSpPr>
            <a:stCxn id="176" idx="4"/>
            <a:endCxn id="451" idx="0"/>
          </p:cNvCxnSpPr>
          <p:nvPr/>
        </p:nvCxnSpPr>
        <p:spPr>
          <a:xfrm rot="16200000" flipH="1">
            <a:off x="2349917" y="3369951"/>
            <a:ext cx="229411" cy="1350571"/>
          </a:xfrm>
          <a:prstGeom prst="curvedConnector3">
            <a:avLst>
              <a:gd name="adj1" fmla="val 50000"/>
            </a:avLst>
          </a:prstGeom>
          <a:ln w="38100" cmpd="sng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角丸四角形 214"/>
          <p:cNvSpPr/>
          <p:nvPr/>
        </p:nvSpPr>
        <p:spPr>
          <a:xfrm>
            <a:off x="4290601" y="5072513"/>
            <a:ext cx="4475447" cy="344428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longest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in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16" name="角丸四角形 215"/>
          <p:cNvSpPr/>
          <p:nvPr/>
        </p:nvSpPr>
        <p:spPr>
          <a:xfrm>
            <a:off x="4290601" y="5465839"/>
            <a:ext cx="4475447" cy="3098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Make new node for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trie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on ST</a:t>
            </a:r>
            <a:endParaRPr kumimoji="1" lang="en-US" altLang="ja-JP" sz="2000" b="1" dirty="0">
              <a:solidFill>
                <a:srgbClr val="FF0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29" name="角丸四角形 228"/>
          <p:cNvSpPr/>
          <p:nvPr/>
        </p:nvSpPr>
        <p:spPr>
          <a:xfrm>
            <a:off x="4297441" y="5816838"/>
            <a:ext cx="4475447" cy="3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Compute next position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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|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f</a:t>
            </a:r>
            <a:r>
              <a:rPr kumimoji="1" lang="en-US" altLang="ja-JP" sz="2000" i="1" baseline="-25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|</a:t>
            </a:r>
            <a:endParaRPr kumimoji="1" lang="en-US" altLang="ja-JP" sz="2000" b="1" dirty="0">
              <a:solidFill>
                <a:srgbClr val="0000FF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30" name="角丸四角形 229"/>
          <p:cNvSpPr/>
          <p:nvPr/>
        </p:nvSpPr>
        <p:spPr>
          <a:xfrm>
            <a:off x="4290601" y="4516129"/>
            <a:ext cx="4475447" cy="512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Next factor is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].</a:t>
            </a:r>
            <a:b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node in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GST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corresponding to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38" name="フリーフォーム 237"/>
          <p:cNvSpPr/>
          <p:nvPr/>
        </p:nvSpPr>
        <p:spPr>
          <a:xfrm>
            <a:off x="7158818" y="1723746"/>
            <a:ext cx="942199" cy="1850266"/>
          </a:xfrm>
          <a:custGeom>
            <a:avLst/>
            <a:gdLst>
              <a:gd name="connsiteX0" fmla="*/ 1536521 w 1536521"/>
              <a:gd name="connsiteY0" fmla="*/ 0 h 1845125"/>
              <a:gd name="connsiteX1" fmla="*/ 4572 w 1536521"/>
              <a:gd name="connsiteY1" fmla="*/ 290436 h 1845125"/>
              <a:gd name="connsiteX2" fmla="*/ 1075228 w 1536521"/>
              <a:gd name="connsiteY2" fmla="*/ 632126 h 1845125"/>
              <a:gd name="connsiteX3" fmla="*/ 1399842 w 1536521"/>
              <a:gd name="connsiteY3" fmla="*/ 1087713 h 1845125"/>
              <a:gd name="connsiteX4" fmla="*/ 1120788 w 1536521"/>
              <a:gd name="connsiteY4" fmla="*/ 1469266 h 1845125"/>
              <a:gd name="connsiteX5" fmla="*/ 1098008 w 1536521"/>
              <a:gd name="connsiteY5" fmla="*/ 1845125 h 1845125"/>
              <a:gd name="connsiteX6" fmla="*/ 1098008 w 1536521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20780 w 1536513"/>
              <a:gd name="connsiteY4" fmla="*/ 1469266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83934"/>
              <a:gd name="connsiteX1" fmla="*/ 4564 w 1536513"/>
              <a:gd name="connsiteY1" fmla="*/ 290436 h 1883934"/>
              <a:gd name="connsiteX2" fmla="*/ 1075220 w 1536513"/>
              <a:gd name="connsiteY2" fmla="*/ 632126 h 1883934"/>
              <a:gd name="connsiteX3" fmla="*/ 1388444 w 1536513"/>
              <a:gd name="connsiteY3" fmla="*/ 968122 h 1883934"/>
              <a:gd name="connsiteX4" fmla="*/ 1154950 w 1536513"/>
              <a:gd name="connsiteY4" fmla="*/ 1343980 h 1883934"/>
              <a:gd name="connsiteX5" fmla="*/ 1098000 w 1536513"/>
              <a:gd name="connsiteY5" fmla="*/ 1845125 h 1883934"/>
              <a:gd name="connsiteX6" fmla="*/ 1171025 w 1536513"/>
              <a:gd name="connsiteY6" fmla="*/ 1851475 h 1883934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67850 w 1536513"/>
              <a:gd name="connsiteY5" fmla="*/ 173082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0117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77175 w 1536513"/>
              <a:gd name="connsiteY4" fmla="*/ 12804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61300 w 1536513"/>
              <a:gd name="connsiteY4" fmla="*/ 128683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64175"/>
              <a:gd name="connsiteX1" fmla="*/ 4564 w 1536513"/>
              <a:gd name="connsiteY1" fmla="*/ 290436 h 1864175"/>
              <a:gd name="connsiteX2" fmla="*/ 1075220 w 1536513"/>
              <a:gd name="connsiteY2" fmla="*/ 632126 h 1864175"/>
              <a:gd name="connsiteX3" fmla="*/ 1388444 w 1536513"/>
              <a:gd name="connsiteY3" fmla="*/ 968122 h 1864175"/>
              <a:gd name="connsiteX4" fmla="*/ 1161300 w 1536513"/>
              <a:gd name="connsiteY4" fmla="*/ 1286830 h 1864175"/>
              <a:gd name="connsiteX5" fmla="*/ 1145625 w 1536513"/>
              <a:gd name="connsiteY5" fmla="*/ 1597475 h 1864175"/>
              <a:gd name="connsiteX6" fmla="*/ 1145625 w 1536513"/>
              <a:gd name="connsiteY6" fmla="*/ 1864175 h 1864175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9088 w 1539088"/>
              <a:gd name="connsiteY0" fmla="*/ 0 h 1867350"/>
              <a:gd name="connsiteX1" fmla="*/ 7139 w 1539088"/>
              <a:gd name="connsiteY1" fmla="*/ 290436 h 1867350"/>
              <a:gd name="connsiteX2" fmla="*/ 982545 w 1539088"/>
              <a:gd name="connsiteY2" fmla="*/ 533701 h 1867350"/>
              <a:gd name="connsiteX3" fmla="*/ 1391019 w 1539088"/>
              <a:gd name="connsiteY3" fmla="*/ 968122 h 1867350"/>
              <a:gd name="connsiteX4" fmla="*/ 1163875 w 1539088"/>
              <a:gd name="connsiteY4" fmla="*/ 1286830 h 1867350"/>
              <a:gd name="connsiteX5" fmla="*/ 1148200 w 1539088"/>
              <a:gd name="connsiteY5" fmla="*/ 1597475 h 1867350"/>
              <a:gd name="connsiteX6" fmla="*/ 1151375 w 1539088"/>
              <a:gd name="connsiteY6" fmla="*/ 1867350 h 1867350"/>
              <a:gd name="connsiteX0" fmla="*/ 1441376 w 1441376"/>
              <a:gd name="connsiteY0" fmla="*/ 0 h 1867350"/>
              <a:gd name="connsiteX1" fmla="*/ 7852 w 1441376"/>
              <a:gd name="connsiteY1" fmla="*/ 319011 h 1867350"/>
              <a:gd name="connsiteX2" fmla="*/ 884833 w 1441376"/>
              <a:gd name="connsiteY2" fmla="*/ 533701 h 1867350"/>
              <a:gd name="connsiteX3" fmla="*/ 1293307 w 1441376"/>
              <a:gd name="connsiteY3" fmla="*/ 968122 h 1867350"/>
              <a:gd name="connsiteX4" fmla="*/ 1066163 w 1441376"/>
              <a:gd name="connsiteY4" fmla="*/ 1286830 h 1867350"/>
              <a:gd name="connsiteX5" fmla="*/ 1050488 w 1441376"/>
              <a:gd name="connsiteY5" fmla="*/ 1597475 h 1867350"/>
              <a:gd name="connsiteX6" fmla="*/ 1053663 w 1441376"/>
              <a:gd name="connsiteY6" fmla="*/ 1867350 h 1867350"/>
              <a:gd name="connsiteX0" fmla="*/ 1589569 w 1589569"/>
              <a:gd name="connsiteY0" fmla="*/ 0 h 1867350"/>
              <a:gd name="connsiteX1" fmla="*/ 6820 w 1589569"/>
              <a:gd name="connsiteY1" fmla="*/ 309486 h 1867350"/>
              <a:gd name="connsiteX2" fmla="*/ 1033026 w 1589569"/>
              <a:gd name="connsiteY2" fmla="*/ 533701 h 1867350"/>
              <a:gd name="connsiteX3" fmla="*/ 1441500 w 1589569"/>
              <a:gd name="connsiteY3" fmla="*/ 968122 h 1867350"/>
              <a:gd name="connsiteX4" fmla="*/ 1214356 w 1589569"/>
              <a:gd name="connsiteY4" fmla="*/ 1286830 h 1867350"/>
              <a:gd name="connsiteX5" fmla="*/ 1198681 w 1589569"/>
              <a:gd name="connsiteY5" fmla="*/ 1597475 h 1867350"/>
              <a:gd name="connsiteX6" fmla="*/ 1201856 w 1589569"/>
              <a:gd name="connsiteY6" fmla="*/ 1867350 h 1867350"/>
              <a:gd name="connsiteX0" fmla="*/ 1590453 w 1590453"/>
              <a:gd name="connsiteY0" fmla="*/ 0 h 1867350"/>
              <a:gd name="connsiteX1" fmla="*/ 7704 w 1590453"/>
              <a:gd name="connsiteY1" fmla="*/ 309486 h 1867350"/>
              <a:gd name="connsiteX2" fmla="*/ 1005335 w 1590453"/>
              <a:gd name="connsiteY2" fmla="*/ 654351 h 1867350"/>
              <a:gd name="connsiteX3" fmla="*/ 1442384 w 1590453"/>
              <a:gd name="connsiteY3" fmla="*/ 968122 h 1867350"/>
              <a:gd name="connsiteX4" fmla="*/ 1215240 w 1590453"/>
              <a:gd name="connsiteY4" fmla="*/ 1286830 h 1867350"/>
              <a:gd name="connsiteX5" fmla="*/ 1199565 w 1590453"/>
              <a:gd name="connsiteY5" fmla="*/ 1597475 h 1867350"/>
              <a:gd name="connsiteX6" fmla="*/ 1202740 w 1590453"/>
              <a:gd name="connsiteY6" fmla="*/ 1867350 h 1867350"/>
              <a:gd name="connsiteX0" fmla="*/ 1590390 w 1590390"/>
              <a:gd name="connsiteY0" fmla="*/ 0 h 1867350"/>
              <a:gd name="connsiteX1" fmla="*/ 7641 w 1590390"/>
              <a:gd name="connsiteY1" fmla="*/ 309486 h 1867350"/>
              <a:gd name="connsiteX2" fmla="*/ 1005272 w 1590390"/>
              <a:gd name="connsiteY2" fmla="*/ 654351 h 1867350"/>
              <a:gd name="connsiteX3" fmla="*/ 1394696 w 1590390"/>
              <a:gd name="connsiteY3" fmla="*/ 958597 h 1867350"/>
              <a:gd name="connsiteX4" fmla="*/ 1215177 w 1590390"/>
              <a:gd name="connsiteY4" fmla="*/ 1286830 h 1867350"/>
              <a:gd name="connsiteX5" fmla="*/ 1199502 w 1590390"/>
              <a:gd name="connsiteY5" fmla="*/ 1597475 h 1867350"/>
              <a:gd name="connsiteX6" fmla="*/ 1202677 w 1590390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  <a:gd name="connsiteX0" fmla="*/ 639567 w 1867824"/>
              <a:gd name="connsiteY0" fmla="*/ 0 h 1867350"/>
              <a:gd name="connsiteX1" fmla="*/ 1864443 w 1867824"/>
              <a:gd name="connsiteY1" fmla="*/ 349350 h 1867350"/>
              <a:gd name="connsiteX2" fmla="*/ 54449 w 1867824"/>
              <a:gd name="connsiteY2" fmla="*/ 654351 h 1867350"/>
              <a:gd name="connsiteX3" fmla="*/ 431173 w 1867824"/>
              <a:gd name="connsiteY3" fmla="*/ 980822 h 1867350"/>
              <a:gd name="connsiteX4" fmla="*/ 264354 w 1867824"/>
              <a:gd name="connsiteY4" fmla="*/ 1286830 h 1867350"/>
              <a:gd name="connsiteX5" fmla="*/ 248679 w 1867824"/>
              <a:gd name="connsiteY5" fmla="*/ 1597475 h 1867350"/>
              <a:gd name="connsiteX6" fmla="*/ 251854 w 1867824"/>
              <a:gd name="connsiteY6" fmla="*/ 1867350 h 1867350"/>
              <a:gd name="connsiteX0" fmla="*/ 952791 w 1873390"/>
              <a:gd name="connsiteY0" fmla="*/ 0 h 1907214"/>
              <a:gd name="connsiteX1" fmla="*/ 1864443 w 1873390"/>
              <a:gd name="connsiteY1" fmla="*/ 389214 h 1907214"/>
              <a:gd name="connsiteX2" fmla="*/ 54449 w 1873390"/>
              <a:gd name="connsiteY2" fmla="*/ 694215 h 1907214"/>
              <a:gd name="connsiteX3" fmla="*/ 431173 w 1873390"/>
              <a:gd name="connsiteY3" fmla="*/ 1020686 h 1907214"/>
              <a:gd name="connsiteX4" fmla="*/ 264354 w 1873390"/>
              <a:gd name="connsiteY4" fmla="*/ 1326694 h 1907214"/>
              <a:gd name="connsiteX5" fmla="*/ 248679 w 1873390"/>
              <a:gd name="connsiteY5" fmla="*/ 1637339 h 1907214"/>
              <a:gd name="connsiteX6" fmla="*/ 251854 w 1873390"/>
              <a:gd name="connsiteY6" fmla="*/ 1907214 h 1907214"/>
              <a:gd name="connsiteX0" fmla="*/ 952791 w 1888971"/>
              <a:gd name="connsiteY0" fmla="*/ 48 h 1907262"/>
              <a:gd name="connsiteX1" fmla="*/ 1864443 w 1888971"/>
              <a:gd name="connsiteY1" fmla="*/ 389262 h 1907262"/>
              <a:gd name="connsiteX2" fmla="*/ 54449 w 1888971"/>
              <a:gd name="connsiteY2" fmla="*/ 694263 h 1907262"/>
              <a:gd name="connsiteX3" fmla="*/ 431173 w 1888971"/>
              <a:gd name="connsiteY3" fmla="*/ 1020734 h 1907262"/>
              <a:gd name="connsiteX4" fmla="*/ 264354 w 1888971"/>
              <a:gd name="connsiteY4" fmla="*/ 1326742 h 1907262"/>
              <a:gd name="connsiteX5" fmla="*/ 248679 w 1888971"/>
              <a:gd name="connsiteY5" fmla="*/ 1637387 h 1907262"/>
              <a:gd name="connsiteX6" fmla="*/ 251854 w 1888971"/>
              <a:gd name="connsiteY6" fmla="*/ 1907262 h 1907262"/>
              <a:gd name="connsiteX0" fmla="*/ 952791 w 1888971"/>
              <a:gd name="connsiteY0" fmla="*/ 0 h 1907214"/>
              <a:gd name="connsiteX1" fmla="*/ 1864443 w 1888971"/>
              <a:gd name="connsiteY1" fmla="*/ 389214 h 1907214"/>
              <a:gd name="connsiteX2" fmla="*/ 54449 w 1888971"/>
              <a:gd name="connsiteY2" fmla="*/ 694215 h 1907214"/>
              <a:gd name="connsiteX3" fmla="*/ 431173 w 1888971"/>
              <a:gd name="connsiteY3" fmla="*/ 1020686 h 1907214"/>
              <a:gd name="connsiteX4" fmla="*/ 264354 w 1888971"/>
              <a:gd name="connsiteY4" fmla="*/ 1326694 h 1907214"/>
              <a:gd name="connsiteX5" fmla="*/ 248679 w 1888971"/>
              <a:gd name="connsiteY5" fmla="*/ 1637339 h 1907214"/>
              <a:gd name="connsiteX6" fmla="*/ 251854 w 1888971"/>
              <a:gd name="connsiteY6" fmla="*/ 1907214 h 1907214"/>
              <a:gd name="connsiteX0" fmla="*/ 884451 w 1884059"/>
              <a:gd name="connsiteY0" fmla="*/ 0 h 1912909"/>
              <a:gd name="connsiteX1" fmla="*/ 1864443 w 1884059"/>
              <a:gd name="connsiteY1" fmla="*/ 394909 h 1912909"/>
              <a:gd name="connsiteX2" fmla="*/ 54449 w 1884059"/>
              <a:gd name="connsiteY2" fmla="*/ 699910 h 1912909"/>
              <a:gd name="connsiteX3" fmla="*/ 431173 w 1884059"/>
              <a:gd name="connsiteY3" fmla="*/ 1026381 h 1912909"/>
              <a:gd name="connsiteX4" fmla="*/ 264354 w 1884059"/>
              <a:gd name="connsiteY4" fmla="*/ 1332389 h 1912909"/>
              <a:gd name="connsiteX5" fmla="*/ 248679 w 1884059"/>
              <a:gd name="connsiteY5" fmla="*/ 1643034 h 1912909"/>
              <a:gd name="connsiteX6" fmla="*/ 251854 w 1884059"/>
              <a:gd name="connsiteY6" fmla="*/ 1912909 h 1912909"/>
              <a:gd name="connsiteX0" fmla="*/ 881887 w 1837199"/>
              <a:gd name="connsiteY0" fmla="*/ 0 h 1912909"/>
              <a:gd name="connsiteX1" fmla="*/ 1816319 w 1837199"/>
              <a:gd name="connsiteY1" fmla="*/ 366435 h 1912909"/>
              <a:gd name="connsiteX2" fmla="*/ 51885 w 1837199"/>
              <a:gd name="connsiteY2" fmla="*/ 699910 h 1912909"/>
              <a:gd name="connsiteX3" fmla="*/ 428609 w 1837199"/>
              <a:gd name="connsiteY3" fmla="*/ 1026381 h 1912909"/>
              <a:gd name="connsiteX4" fmla="*/ 261790 w 1837199"/>
              <a:gd name="connsiteY4" fmla="*/ 1332389 h 1912909"/>
              <a:gd name="connsiteX5" fmla="*/ 246115 w 1837199"/>
              <a:gd name="connsiteY5" fmla="*/ 1643034 h 1912909"/>
              <a:gd name="connsiteX6" fmla="*/ 249290 w 1837199"/>
              <a:gd name="connsiteY6" fmla="*/ 1912909 h 1912909"/>
              <a:gd name="connsiteX0" fmla="*/ 881887 w 1816408"/>
              <a:gd name="connsiteY0" fmla="*/ 0 h 1912909"/>
              <a:gd name="connsiteX1" fmla="*/ 1816319 w 1816408"/>
              <a:gd name="connsiteY1" fmla="*/ 366435 h 1912909"/>
              <a:gd name="connsiteX2" fmla="*/ 51885 w 1816408"/>
              <a:gd name="connsiteY2" fmla="*/ 699910 h 1912909"/>
              <a:gd name="connsiteX3" fmla="*/ 428609 w 1816408"/>
              <a:gd name="connsiteY3" fmla="*/ 1026381 h 1912909"/>
              <a:gd name="connsiteX4" fmla="*/ 261790 w 1816408"/>
              <a:gd name="connsiteY4" fmla="*/ 1332389 h 1912909"/>
              <a:gd name="connsiteX5" fmla="*/ 246115 w 1816408"/>
              <a:gd name="connsiteY5" fmla="*/ 1643034 h 1912909"/>
              <a:gd name="connsiteX6" fmla="*/ 249290 w 1816408"/>
              <a:gd name="connsiteY6" fmla="*/ 1912909 h 1912909"/>
              <a:gd name="connsiteX0" fmla="*/ 881568 w 1810395"/>
              <a:gd name="connsiteY0" fmla="*/ 0 h 1912909"/>
              <a:gd name="connsiteX1" fmla="*/ 1810305 w 1810395"/>
              <a:gd name="connsiteY1" fmla="*/ 400604 h 1912909"/>
              <a:gd name="connsiteX2" fmla="*/ 51566 w 1810395"/>
              <a:gd name="connsiteY2" fmla="*/ 699910 h 1912909"/>
              <a:gd name="connsiteX3" fmla="*/ 428290 w 1810395"/>
              <a:gd name="connsiteY3" fmla="*/ 1026381 h 1912909"/>
              <a:gd name="connsiteX4" fmla="*/ 261471 w 1810395"/>
              <a:gd name="connsiteY4" fmla="*/ 1332389 h 1912909"/>
              <a:gd name="connsiteX5" fmla="*/ 245796 w 1810395"/>
              <a:gd name="connsiteY5" fmla="*/ 1643034 h 1912909"/>
              <a:gd name="connsiteX6" fmla="*/ 248971 w 1810395"/>
              <a:gd name="connsiteY6" fmla="*/ 1912909 h 1912909"/>
              <a:gd name="connsiteX0" fmla="*/ 638564 w 1570424"/>
              <a:gd name="connsiteY0" fmla="*/ 0 h 1912909"/>
              <a:gd name="connsiteX1" fmla="*/ 1567301 w 1570424"/>
              <a:gd name="connsiteY1" fmla="*/ 400604 h 1912909"/>
              <a:gd name="connsiteX2" fmla="*/ 913388 w 1570424"/>
              <a:gd name="connsiteY2" fmla="*/ 694215 h 1912909"/>
              <a:gd name="connsiteX3" fmla="*/ 185286 w 1570424"/>
              <a:gd name="connsiteY3" fmla="*/ 1026381 h 1912909"/>
              <a:gd name="connsiteX4" fmla="*/ 18467 w 1570424"/>
              <a:gd name="connsiteY4" fmla="*/ 1332389 h 1912909"/>
              <a:gd name="connsiteX5" fmla="*/ 2792 w 1570424"/>
              <a:gd name="connsiteY5" fmla="*/ 1643034 h 1912909"/>
              <a:gd name="connsiteX6" fmla="*/ 5967 w 1570424"/>
              <a:gd name="connsiteY6" fmla="*/ 1912909 h 1912909"/>
              <a:gd name="connsiteX0" fmla="*/ 638564 w 1569479"/>
              <a:gd name="connsiteY0" fmla="*/ 0 h 1912909"/>
              <a:gd name="connsiteX1" fmla="*/ 1567301 w 1569479"/>
              <a:gd name="connsiteY1" fmla="*/ 400604 h 1912909"/>
              <a:gd name="connsiteX2" fmla="*/ 913388 w 1569479"/>
              <a:gd name="connsiteY2" fmla="*/ 694215 h 1912909"/>
              <a:gd name="connsiteX3" fmla="*/ 185286 w 1569479"/>
              <a:gd name="connsiteY3" fmla="*/ 1026381 h 1912909"/>
              <a:gd name="connsiteX4" fmla="*/ 18467 w 1569479"/>
              <a:gd name="connsiteY4" fmla="*/ 1332389 h 1912909"/>
              <a:gd name="connsiteX5" fmla="*/ 2792 w 1569479"/>
              <a:gd name="connsiteY5" fmla="*/ 1643034 h 1912909"/>
              <a:gd name="connsiteX6" fmla="*/ 5967 w 1569479"/>
              <a:gd name="connsiteY6" fmla="*/ 1912909 h 1912909"/>
              <a:gd name="connsiteX0" fmla="*/ 638564 w 1569092"/>
              <a:gd name="connsiteY0" fmla="*/ 0 h 1912909"/>
              <a:gd name="connsiteX1" fmla="*/ 1567301 w 1569092"/>
              <a:gd name="connsiteY1" fmla="*/ 400604 h 1912909"/>
              <a:gd name="connsiteX2" fmla="*/ 890608 w 1569092"/>
              <a:gd name="connsiteY2" fmla="*/ 711299 h 1912909"/>
              <a:gd name="connsiteX3" fmla="*/ 185286 w 1569092"/>
              <a:gd name="connsiteY3" fmla="*/ 1026381 h 1912909"/>
              <a:gd name="connsiteX4" fmla="*/ 18467 w 1569092"/>
              <a:gd name="connsiteY4" fmla="*/ 1332389 h 1912909"/>
              <a:gd name="connsiteX5" fmla="*/ 2792 w 1569092"/>
              <a:gd name="connsiteY5" fmla="*/ 1643034 h 1912909"/>
              <a:gd name="connsiteX6" fmla="*/ 5967 w 1569092"/>
              <a:gd name="connsiteY6" fmla="*/ 1912909 h 1912909"/>
              <a:gd name="connsiteX0" fmla="*/ 713723 w 1644381"/>
              <a:gd name="connsiteY0" fmla="*/ 0 h 1912909"/>
              <a:gd name="connsiteX1" fmla="*/ 1642460 w 1644381"/>
              <a:gd name="connsiteY1" fmla="*/ 400604 h 1912909"/>
              <a:gd name="connsiteX2" fmla="*/ 965767 w 1644381"/>
              <a:gd name="connsiteY2" fmla="*/ 711299 h 1912909"/>
              <a:gd name="connsiteX3" fmla="*/ 1291236 w 1644381"/>
              <a:gd name="connsiteY3" fmla="*/ 1060550 h 1912909"/>
              <a:gd name="connsiteX4" fmla="*/ 93626 w 1644381"/>
              <a:gd name="connsiteY4" fmla="*/ 1332389 h 1912909"/>
              <a:gd name="connsiteX5" fmla="*/ 77951 w 1644381"/>
              <a:gd name="connsiteY5" fmla="*/ 1643034 h 1912909"/>
              <a:gd name="connsiteX6" fmla="*/ 81126 w 1644381"/>
              <a:gd name="connsiteY6" fmla="*/ 1912909 h 1912909"/>
              <a:gd name="connsiteX0" fmla="*/ 713723 w 1644381"/>
              <a:gd name="connsiteY0" fmla="*/ 0 h 1912909"/>
              <a:gd name="connsiteX1" fmla="*/ 1642460 w 1644381"/>
              <a:gd name="connsiteY1" fmla="*/ 400604 h 1912909"/>
              <a:gd name="connsiteX2" fmla="*/ 965767 w 1644381"/>
              <a:gd name="connsiteY2" fmla="*/ 711299 h 1912909"/>
              <a:gd name="connsiteX3" fmla="*/ 1291236 w 1644381"/>
              <a:gd name="connsiteY3" fmla="*/ 1060550 h 1912909"/>
              <a:gd name="connsiteX4" fmla="*/ 93626 w 1644381"/>
              <a:gd name="connsiteY4" fmla="*/ 1332389 h 1912909"/>
              <a:gd name="connsiteX5" fmla="*/ 77951 w 1644381"/>
              <a:gd name="connsiteY5" fmla="*/ 1643034 h 1912909"/>
              <a:gd name="connsiteX6" fmla="*/ 81126 w 1644381"/>
              <a:gd name="connsiteY6" fmla="*/ 1912909 h 1912909"/>
              <a:gd name="connsiteX0" fmla="*/ 716249 w 1646891"/>
              <a:gd name="connsiteY0" fmla="*/ 0 h 1912909"/>
              <a:gd name="connsiteX1" fmla="*/ 1644986 w 1646891"/>
              <a:gd name="connsiteY1" fmla="*/ 400604 h 1912909"/>
              <a:gd name="connsiteX2" fmla="*/ 968293 w 1646891"/>
              <a:gd name="connsiteY2" fmla="*/ 711299 h 1912909"/>
              <a:gd name="connsiteX3" fmla="*/ 1327932 w 1646891"/>
              <a:gd name="connsiteY3" fmla="*/ 1020686 h 1912909"/>
              <a:gd name="connsiteX4" fmla="*/ 96152 w 1646891"/>
              <a:gd name="connsiteY4" fmla="*/ 1332389 h 1912909"/>
              <a:gd name="connsiteX5" fmla="*/ 80477 w 1646891"/>
              <a:gd name="connsiteY5" fmla="*/ 1643034 h 1912909"/>
              <a:gd name="connsiteX6" fmla="*/ 83652 w 1646891"/>
              <a:gd name="connsiteY6" fmla="*/ 1912909 h 1912909"/>
              <a:gd name="connsiteX0" fmla="*/ 712703 w 1643345"/>
              <a:gd name="connsiteY0" fmla="*/ 0 h 1912909"/>
              <a:gd name="connsiteX1" fmla="*/ 1641440 w 1643345"/>
              <a:gd name="connsiteY1" fmla="*/ 400604 h 1912909"/>
              <a:gd name="connsiteX2" fmla="*/ 964747 w 1643345"/>
              <a:gd name="connsiteY2" fmla="*/ 711299 h 1912909"/>
              <a:gd name="connsiteX3" fmla="*/ 1324386 w 1643345"/>
              <a:gd name="connsiteY3" fmla="*/ 1020686 h 1912909"/>
              <a:gd name="connsiteX4" fmla="*/ 1123397 w 1643345"/>
              <a:gd name="connsiteY4" fmla="*/ 1383643 h 1912909"/>
              <a:gd name="connsiteX5" fmla="*/ 76931 w 1643345"/>
              <a:gd name="connsiteY5" fmla="*/ 1643034 h 1912909"/>
              <a:gd name="connsiteX6" fmla="*/ 80106 w 1643345"/>
              <a:gd name="connsiteY6" fmla="*/ 1912909 h 1912909"/>
              <a:gd name="connsiteX0" fmla="*/ 712703 w 1643345"/>
              <a:gd name="connsiteY0" fmla="*/ 0 h 1912909"/>
              <a:gd name="connsiteX1" fmla="*/ 1641440 w 1643345"/>
              <a:gd name="connsiteY1" fmla="*/ 400604 h 1912909"/>
              <a:gd name="connsiteX2" fmla="*/ 964747 w 1643345"/>
              <a:gd name="connsiteY2" fmla="*/ 711299 h 1912909"/>
              <a:gd name="connsiteX3" fmla="*/ 1324386 w 1643345"/>
              <a:gd name="connsiteY3" fmla="*/ 1020686 h 1912909"/>
              <a:gd name="connsiteX4" fmla="*/ 1123397 w 1643345"/>
              <a:gd name="connsiteY4" fmla="*/ 1383643 h 1912909"/>
              <a:gd name="connsiteX5" fmla="*/ 76931 w 1643345"/>
              <a:gd name="connsiteY5" fmla="*/ 1643034 h 1912909"/>
              <a:gd name="connsiteX6" fmla="*/ 80106 w 1643345"/>
              <a:gd name="connsiteY6" fmla="*/ 1912909 h 1912909"/>
              <a:gd name="connsiteX0" fmla="*/ 632597 w 1563239"/>
              <a:gd name="connsiteY0" fmla="*/ 0 h 1912909"/>
              <a:gd name="connsiteX1" fmla="*/ 1561334 w 1563239"/>
              <a:gd name="connsiteY1" fmla="*/ 400604 h 1912909"/>
              <a:gd name="connsiteX2" fmla="*/ 884641 w 1563239"/>
              <a:gd name="connsiteY2" fmla="*/ 711299 h 1912909"/>
              <a:gd name="connsiteX3" fmla="*/ 1244280 w 1563239"/>
              <a:gd name="connsiteY3" fmla="*/ 1020686 h 1912909"/>
              <a:gd name="connsiteX4" fmla="*/ 1043291 w 1563239"/>
              <a:gd name="connsiteY4" fmla="*/ 1383643 h 1912909"/>
              <a:gd name="connsiteX5" fmla="*/ 0 w 1563239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42199"/>
              <a:gd name="connsiteY0" fmla="*/ 0 h 1850266"/>
              <a:gd name="connsiteX1" fmla="*/ 940127 w 942199"/>
              <a:gd name="connsiteY1" fmla="*/ 337961 h 1850266"/>
              <a:gd name="connsiteX2" fmla="*/ 263434 w 942199"/>
              <a:gd name="connsiteY2" fmla="*/ 648656 h 1850266"/>
              <a:gd name="connsiteX3" fmla="*/ 623073 w 942199"/>
              <a:gd name="connsiteY3" fmla="*/ 958043 h 1850266"/>
              <a:gd name="connsiteX4" fmla="*/ 422084 w 942199"/>
              <a:gd name="connsiteY4" fmla="*/ 1321000 h 1850266"/>
              <a:gd name="connsiteX5" fmla="*/ 403889 w 942199"/>
              <a:gd name="connsiteY5" fmla="*/ 1850266 h 185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199" h="1850266">
                <a:moveTo>
                  <a:pt x="0" y="0"/>
                </a:moveTo>
                <a:cubicBezTo>
                  <a:pt x="496886" y="75456"/>
                  <a:pt x="896221" y="229852"/>
                  <a:pt x="940127" y="337961"/>
                </a:cubicBezTo>
                <a:cubicBezTo>
                  <a:pt x="984033" y="446070"/>
                  <a:pt x="316276" y="545309"/>
                  <a:pt x="263434" y="648656"/>
                </a:cubicBezTo>
                <a:cubicBezTo>
                  <a:pt x="210592" y="752003"/>
                  <a:pt x="596631" y="845986"/>
                  <a:pt x="623073" y="958043"/>
                </a:cubicBezTo>
                <a:cubicBezTo>
                  <a:pt x="649515" y="1070100"/>
                  <a:pt x="458615" y="1172296"/>
                  <a:pt x="422084" y="1321000"/>
                </a:cubicBezTo>
                <a:cubicBezTo>
                  <a:pt x="385553" y="1469704"/>
                  <a:pt x="399137" y="1552073"/>
                  <a:pt x="403889" y="1850266"/>
                </a:cubicBezTo>
              </a:path>
            </a:pathLst>
          </a:custGeom>
          <a:ln w="76200" cmpd="sng">
            <a:solidFill>
              <a:srgbClr val="0000FF">
                <a:alpha val="48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9" name="角丸四角形 238"/>
          <p:cNvSpPr/>
          <p:nvPr/>
        </p:nvSpPr>
        <p:spPr>
          <a:xfrm>
            <a:off x="609600" y="5103542"/>
            <a:ext cx="3517429" cy="48345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O(log </a:t>
            </a:r>
            <a:r>
              <a:rPr kumimoji="1" lang="en-US" altLang="ja-JP" i="1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) time w/ random access</a:t>
            </a:r>
            <a:b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on SLP [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Bille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et al. 2011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41" name="角丸四角形 240"/>
          <p:cNvSpPr/>
          <p:nvPr/>
        </p:nvSpPr>
        <p:spPr>
          <a:xfrm>
            <a:off x="609600" y="5634732"/>
            <a:ext cx="3526794" cy="229183"/>
          </a:xfrm>
          <a:prstGeom prst="round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42" name="角丸四角形 241"/>
          <p:cNvSpPr/>
          <p:nvPr/>
        </p:nvSpPr>
        <p:spPr>
          <a:xfrm>
            <a:off x="609600" y="5911654"/>
            <a:ext cx="3526794" cy="22918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cxnSp>
        <p:nvCxnSpPr>
          <p:cNvPr id="243" name="直線矢印コネクタ 242"/>
          <p:cNvCxnSpPr>
            <a:stCxn id="239" idx="3"/>
            <a:endCxn id="230" idx="1"/>
          </p:cNvCxnSpPr>
          <p:nvPr/>
        </p:nvCxnSpPr>
        <p:spPr>
          <a:xfrm flipV="1">
            <a:off x="4127029" y="4772514"/>
            <a:ext cx="163572" cy="572754"/>
          </a:xfrm>
          <a:prstGeom prst="straightConnector1">
            <a:avLst/>
          </a:prstGeom>
          <a:ln w="38100" cmpd="sng"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4" name="直線矢印コネクタ 243"/>
          <p:cNvCxnSpPr>
            <a:stCxn id="241" idx="3"/>
            <a:endCxn id="215" idx="1"/>
          </p:cNvCxnSpPr>
          <p:nvPr/>
        </p:nvCxnSpPr>
        <p:spPr>
          <a:xfrm flipV="1">
            <a:off x="4136394" y="5244727"/>
            <a:ext cx="154207" cy="504597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直線矢印コネクタ 244"/>
          <p:cNvCxnSpPr>
            <a:stCxn id="242" idx="3"/>
            <a:endCxn id="216" idx="1"/>
          </p:cNvCxnSpPr>
          <p:nvPr/>
        </p:nvCxnSpPr>
        <p:spPr>
          <a:xfrm flipV="1">
            <a:off x="4136394" y="5620777"/>
            <a:ext cx="154207" cy="40546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9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animBg="1"/>
      <p:bldP spid="313" grpId="0" animBg="1"/>
      <p:bldP spid="323" grpId="0" animBg="1"/>
      <p:bldP spid="324" grpId="0" animBg="1"/>
      <p:bldP spid="223" grpId="0" animBg="1"/>
      <p:bldP spid="2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8080531" y="1342626"/>
            <a:ext cx="0" cy="2796224"/>
          </a:xfrm>
          <a:prstGeom prst="line">
            <a:avLst/>
          </a:prstGeom>
          <a:ln>
            <a:solidFill>
              <a:srgbClr val="B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6" name="図形グループ 435"/>
          <p:cNvGrpSpPr/>
          <p:nvPr/>
        </p:nvGrpSpPr>
        <p:grpSpPr>
          <a:xfrm>
            <a:off x="609600" y="4079149"/>
            <a:ext cx="3522119" cy="975143"/>
            <a:chOff x="528817" y="4180749"/>
            <a:chExt cx="3522119" cy="975143"/>
          </a:xfrm>
        </p:grpSpPr>
        <p:sp>
          <p:nvSpPr>
            <p:cNvPr id="437" name="角丸四角形 436"/>
            <p:cNvSpPr/>
            <p:nvPr/>
          </p:nvSpPr>
          <p:spPr>
            <a:xfrm>
              <a:off x="528817" y="4180749"/>
              <a:ext cx="3512755" cy="975143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 anchor="t"/>
            <a:lstStyle/>
            <a:p>
              <a:pPr algn="ctr"/>
              <a:endParaRPr lang="en-US" altLang="ja-JP" spc="-300" dirty="0" smtClean="0">
                <a:latin typeface="Courier New"/>
                <a:cs typeface="Courier New"/>
              </a:endParaRPr>
            </a:p>
            <a:p>
              <a:pPr algn="ctr"/>
              <a:r>
                <a:rPr lang="en-US" altLang="ja-JP" spc="-300" dirty="0" smtClean="0">
                  <a:latin typeface="Courier New"/>
                  <a:cs typeface="Courier New"/>
                </a:rPr>
                <a:t>a a b a b a a b a a b b a b a a b</a:t>
              </a:r>
            </a:p>
          </p:txBody>
        </p:sp>
        <p:sp>
          <p:nvSpPr>
            <p:cNvPr id="438" name="正方形/長方形 437"/>
            <p:cNvSpPr/>
            <p:nvPr/>
          </p:nvSpPr>
          <p:spPr>
            <a:xfrm>
              <a:off x="783598" y="4767664"/>
              <a:ext cx="31503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5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(4)      </a:t>
              </a:r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ja-JP" altLang="en-US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6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(4)    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   </a:t>
              </a:r>
              <a:r>
                <a:rPr kumimoji="1" lang="ja-JP" altLang="en-US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　　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r>
                <a:rPr kumimoji="1" lang="en-US" altLang="ja-JP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r>
                <a:rPr kumimoji="1" lang="en-US" altLang="ja-JP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7</a:t>
              </a:r>
              <a:r>
                <a:rPr kumimoji="1" lang="en-US" altLang="ja-JP" dirty="0">
                  <a:solidFill>
                    <a:prstClr val="black"/>
                  </a:solidFill>
                  <a:latin typeface="Times New Roman"/>
                  <a:cs typeface="Times New Roman"/>
                </a:rPr>
                <a:t>(4</a:t>
              </a:r>
              <a:r>
                <a:rPr kumimoji="1" lang="en-US" altLang="ja-JP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)</a:t>
              </a:r>
              <a:endParaRPr lang="ja-JP" altLang="en-US" dirty="0"/>
            </a:p>
          </p:txBody>
        </p:sp>
        <p:sp>
          <p:nvSpPr>
            <p:cNvPr id="439" name="テキスト ボックス 438"/>
            <p:cNvSpPr txBox="1"/>
            <p:nvPr/>
          </p:nvSpPr>
          <p:spPr>
            <a:xfrm>
              <a:off x="534365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0" name="テキスト ボックス 439"/>
            <p:cNvSpPr txBox="1"/>
            <p:nvPr/>
          </p:nvSpPr>
          <p:spPr>
            <a:xfrm>
              <a:off x="751403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1" name="テキスト ボックス 440"/>
            <p:cNvSpPr txBox="1"/>
            <p:nvPr/>
          </p:nvSpPr>
          <p:spPr>
            <a:xfrm>
              <a:off x="947902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2" name="テキスト ボックス 441"/>
            <p:cNvSpPr txBox="1"/>
            <p:nvPr/>
          </p:nvSpPr>
          <p:spPr>
            <a:xfrm>
              <a:off x="114440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3" name="テキスト ボックス 442"/>
            <p:cNvSpPr txBox="1"/>
            <p:nvPr/>
          </p:nvSpPr>
          <p:spPr>
            <a:xfrm>
              <a:off x="1340898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4" name="テキスト ボックス 443"/>
            <p:cNvSpPr txBox="1"/>
            <p:nvPr/>
          </p:nvSpPr>
          <p:spPr>
            <a:xfrm>
              <a:off x="1518449" y="4261543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5" name="テキスト ボックス 444"/>
            <p:cNvSpPr txBox="1"/>
            <p:nvPr/>
          </p:nvSpPr>
          <p:spPr>
            <a:xfrm>
              <a:off x="1714569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>
                  <a:latin typeface="Courier New"/>
                  <a:cs typeface="Courier New"/>
                </a:rPr>
                <a:t>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6" name="テキスト ボックス 445"/>
            <p:cNvSpPr txBox="1"/>
            <p:nvPr/>
          </p:nvSpPr>
          <p:spPr>
            <a:xfrm>
              <a:off x="1920150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7" name="テキスト ボックス 446"/>
            <p:cNvSpPr txBox="1"/>
            <p:nvPr/>
          </p:nvSpPr>
          <p:spPr>
            <a:xfrm>
              <a:off x="2115731" y="4261543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8" name="テキスト ボックス 447"/>
            <p:cNvSpPr txBox="1"/>
            <p:nvPr/>
          </p:nvSpPr>
          <p:spPr>
            <a:xfrm>
              <a:off x="22663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49" name="テキスト ボックス 448"/>
            <p:cNvSpPr txBox="1"/>
            <p:nvPr/>
          </p:nvSpPr>
          <p:spPr>
            <a:xfrm>
              <a:off x="2472185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0" name="テキスト ボックス 449"/>
            <p:cNvSpPr txBox="1"/>
            <p:nvPr/>
          </p:nvSpPr>
          <p:spPr>
            <a:xfrm>
              <a:off x="2672993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1" name="テキスト ボックス 450"/>
            <p:cNvSpPr txBox="1"/>
            <p:nvPr/>
          </p:nvSpPr>
          <p:spPr>
            <a:xfrm>
              <a:off x="2870612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2" name="テキスト ボックス 451"/>
            <p:cNvSpPr txBox="1"/>
            <p:nvPr/>
          </p:nvSpPr>
          <p:spPr>
            <a:xfrm>
              <a:off x="3068231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14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3" name="テキスト ボックス 452"/>
            <p:cNvSpPr txBox="1"/>
            <p:nvPr/>
          </p:nvSpPr>
          <p:spPr>
            <a:xfrm>
              <a:off x="326585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15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4" name="テキスト ボックス 453"/>
            <p:cNvSpPr txBox="1"/>
            <p:nvPr/>
          </p:nvSpPr>
          <p:spPr>
            <a:xfrm>
              <a:off x="3463469" y="4261543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16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sp>
          <p:nvSpPr>
            <p:cNvPr id="455" name="テキスト ボックス 454"/>
            <p:cNvSpPr txBox="1"/>
            <p:nvPr/>
          </p:nvSpPr>
          <p:spPr>
            <a:xfrm>
              <a:off x="3673910" y="4261543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spc="-300" dirty="0" smtClean="0">
                  <a:latin typeface="Courier New"/>
                  <a:cs typeface="Courier New"/>
                </a:rPr>
                <a:t>17</a:t>
              </a:r>
              <a:endParaRPr kumimoji="1" lang="ja-JP" altLang="en-US" sz="1600" spc="-300" dirty="0">
                <a:latin typeface="Courier New"/>
                <a:cs typeface="Courier New"/>
              </a:endParaRPr>
            </a:p>
          </p:txBody>
        </p:sp>
        <p:cxnSp>
          <p:nvCxnSpPr>
            <p:cNvPr id="456" name="直線コネクタ 455"/>
            <p:cNvCxnSpPr/>
            <p:nvPr/>
          </p:nvCxnSpPr>
          <p:spPr>
            <a:xfrm>
              <a:off x="1583397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/>
            <p:cNvCxnSpPr/>
            <p:nvPr/>
          </p:nvCxnSpPr>
          <p:spPr>
            <a:xfrm>
              <a:off x="2768390" y="4259467"/>
              <a:ext cx="0" cy="789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図形グループ 204"/>
          <p:cNvGrpSpPr/>
          <p:nvPr/>
        </p:nvGrpSpPr>
        <p:grpSpPr>
          <a:xfrm>
            <a:off x="4024972" y="1496184"/>
            <a:ext cx="4778765" cy="2669564"/>
            <a:chOff x="834923" y="2610186"/>
            <a:chExt cx="7103732" cy="3968355"/>
          </a:xfrm>
        </p:grpSpPr>
        <p:sp>
          <p:nvSpPr>
            <p:cNvPr id="207" name="テキスト ボックス 206"/>
            <p:cNvSpPr txBox="1"/>
            <p:nvPr/>
          </p:nvSpPr>
          <p:spPr>
            <a:xfrm>
              <a:off x="834923" y="5646952"/>
              <a:ext cx="515976" cy="5032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i="1" dirty="0" smtClean="0">
                  <a:latin typeface="Times New Roman"/>
                  <a:cs typeface="Times New Roman"/>
                </a:rPr>
                <a:t>S</a:t>
              </a:r>
              <a:endParaRPr kumimoji="1" lang="ja-JP" altLang="en-US" sz="1600" i="1" dirty="0">
                <a:latin typeface="Times New Roman"/>
                <a:cs typeface="Times New Roman"/>
              </a:endParaRPr>
            </a:p>
          </p:txBody>
        </p:sp>
        <p:grpSp>
          <p:nvGrpSpPr>
            <p:cNvPr id="208" name="図形グループ 207"/>
            <p:cNvGrpSpPr/>
            <p:nvPr/>
          </p:nvGrpSpPr>
          <p:grpSpPr>
            <a:xfrm>
              <a:off x="1259213" y="2610186"/>
              <a:ext cx="6586352" cy="3533456"/>
              <a:chOff x="2142693" y="3308003"/>
              <a:chExt cx="6586363" cy="3533459"/>
            </a:xfrm>
          </p:grpSpPr>
          <p:sp>
            <p:nvSpPr>
              <p:cNvPr id="337" name="円/楕円 336"/>
              <p:cNvSpPr/>
              <p:nvPr/>
            </p:nvSpPr>
            <p:spPr>
              <a:xfrm>
                <a:off x="6020914" y="3308003"/>
                <a:ext cx="388699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>
                    <a:latin typeface="Times New Roman"/>
                    <a:cs typeface="Times New Roman"/>
                  </a:rPr>
                  <a:t>7</a:t>
                </a:r>
                <a:endParaRPr kumimoji="1" lang="ja-JP" altLang="en-US" sz="1200" dirty="0"/>
              </a:p>
            </p:txBody>
          </p:sp>
          <p:cxnSp>
            <p:nvCxnSpPr>
              <p:cNvPr id="338" name="直線コネクタ 337"/>
              <p:cNvCxnSpPr>
                <a:stCxn id="337" idx="3"/>
                <a:endCxn id="354" idx="0"/>
              </p:cNvCxnSpPr>
              <p:nvPr/>
            </p:nvCxnSpPr>
            <p:spPr>
              <a:xfrm flipH="1">
                <a:off x="3677502" y="3639776"/>
                <a:ext cx="2400337" cy="2545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直線コネクタ 338"/>
              <p:cNvCxnSpPr>
                <a:stCxn id="337" idx="5"/>
                <a:endCxn id="406" idx="0"/>
              </p:cNvCxnSpPr>
              <p:nvPr/>
            </p:nvCxnSpPr>
            <p:spPr>
              <a:xfrm>
                <a:off x="6352688" y="3639776"/>
                <a:ext cx="1402551" cy="2736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直線コネクタ 339"/>
              <p:cNvCxnSpPr>
                <a:stCxn id="367" idx="3"/>
                <a:endCxn id="361" idx="0"/>
              </p:cNvCxnSpPr>
              <p:nvPr/>
            </p:nvCxnSpPr>
            <p:spPr>
              <a:xfrm flipH="1">
                <a:off x="2372416" y="4721654"/>
                <a:ext cx="130694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直線コネクタ 340"/>
              <p:cNvCxnSpPr>
                <a:stCxn id="367" idx="5"/>
                <a:endCxn id="362" idx="0"/>
              </p:cNvCxnSpPr>
              <p:nvPr/>
            </p:nvCxnSpPr>
            <p:spPr>
              <a:xfrm>
                <a:off x="2777960" y="4721654"/>
                <a:ext cx="371919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直線コネクタ 341"/>
              <p:cNvCxnSpPr>
                <a:stCxn id="362" idx="5"/>
                <a:endCxn id="355" idx="0"/>
              </p:cNvCxnSpPr>
              <p:nvPr/>
            </p:nvCxnSpPr>
            <p:spPr>
              <a:xfrm>
                <a:off x="3287304" y="5217238"/>
                <a:ext cx="108796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直線コネクタ 342"/>
              <p:cNvCxnSpPr>
                <a:stCxn id="362" idx="3"/>
                <a:endCxn id="356" idx="0"/>
              </p:cNvCxnSpPr>
              <p:nvPr/>
            </p:nvCxnSpPr>
            <p:spPr>
              <a:xfrm flipH="1">
                <a:off x="2884259" y="5217238"/>
                <a:ext cx="128196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直線コネクタ 343"/>
              <p:cNvCxnSpPr>
                <a:stCxn id="363" idx="3"/>
                <a:endCxn id="357" idx="0"/>
              </p:cNvCxnSpPr>
              <p:nvPr/>
            </p:nvCxnSpPr>
            <p:spPr>
              <a:xfrm flipH="1">
                <a:off x="3909918" y="5217238"/>
                <a:ext cx="152276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直線コネクタ 344"/>
              <p:cNvCxnSpPr>
                <a:stCxn id="363" idx="5"/>
                <a:endCxn id="358" idx="0"/>
              </p:cNvCxnSpPr>
              <p:nvPr/>
            </p:nvCxnSpPr>
            <p:spPr>
              <a:xfrm>
                <a:off x="4337045" y="5217238"/>
                <a:ext cx="356662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6" name="円/楕円 345"/>
              <p:cNvSpPr/>
              <p:nvPr/>
            </p:nvSpPr>
            <p:spPr>
              <a:xfrm>
                <a:off x="4750902" y="5876636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47" name="円/楕円 346"/>
              <p:cNvSpPr/>
              <p:nvPr/>
            </p:nvSpPr>
            <p:spPr>
              <a:xfrm>
                <a:off x="4225663" y="5876636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348" name="直線コネクタ 347"/>
              <p:cNvCxnSpPr>
                <a:stCxn id="358" idx="5"/>
                <a:endCxn id="346" idx="0"/>
              </p:cNvCxnSpPr>
              <p:nvPr/>
            </p:nvCxnSpPr>
            <p:spPr>
              <a:xfrm>
                <a:off x="4831132" y="5712824"/>
                <a:ext cx="114120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直線コネクタ 348"/>
              <p:cNvCxnSpPr>
                <a:stCxn id="358" idx="3"/>
                <a:endCxn id="347" idx="0"/>
              </p:cNvCxnSpPr>
              <p:nvPr/>
            </p:nvCxnSpPr>
            <p:spPr>
              <a:xfrm flipH="1">
                <a:off x="4420013" y="5712824"/>
                <a:ext cx="136270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直線コネクタ 349"/>
              <p:cNvCxnSpPr>
                <a:stCxn id="363" idx="0"/>
                <a:endCxn id="368" idx="3"/>
              </p:cNvCxnSpPr>
              <p:nvPr/>
            </p:nvCxnSpPr>
            <p:spPr>
              <a:xfrm flipV="1">
                <a:off x="4199621" y="4721654"/>
                <a:ext cx="804178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直線コネクタ 350"/>
              <p:cNvCxnSpPr>
                <a:stCxn id="364" idx="5"/>
                <a:endCxn id="359" idx="0"/>
              </p:cNvCxnSpPr>
              <p:nvPr/>
            </p:nvCxnSpPr>
            <p:spPr>
              <a:xfrm>
                <a:off x="5836765" y="5217238"/>
                <a:ext cx="114917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直線コネクタ 351"/>
              <p:cNvCxnSpPr>
                <a:stCxn id="364" idx="3"/>
                <a:endCxn id="360" idx="0"/>
              </p:cNvCxnSpPr>
              <p:nvPr/>
            </p:nvCxnSpPr>
            <p:spPr>
              <a:xfrm flipH="1">
                <a:off x="5439839" y="5217238"/>
                <a:ext cx="122075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直線コネクタ 352"/>
              <p:cNvCxnSpPr>
                <a:stCxn id="364" idx="0"/>
                <a:endCxn id="368" idx="5"/>
              </p:cNvCxnSpPr>
              <p:nvPr/>
            </p:nvCxnSpPr>
            <p:spPr>
              <a:xfrm flipH="1" flipV="1">
                <a:off x="5278648" y="4721654"/>
                <a:ext cx="420691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4" name="円/楕円 353"/>
              <p:cNvSpPr/>
              <p:nvPr/>
            </p:nvSpPr>
            <p:spPr>
              <a:xfrm>
                <a:off x="3483152" y="3894296"/>
                <a:ext cx="388699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6</a:t>
                </a:r>
                <a:endParaRPr kumimoji="1" lang="ja-JP" altLang="en-US" sz="1200" dirty="0"/>
              </a:p>
            </p:txBody>
          </p:sp>
          <p:sp>
            <p:nvSpPr>
              <p:cNvPr id="355" name="円/楕円 354"/>
              <p:cNvSpPr/>
              <p:nvPr/>
            </p:nvSpPr>
            <p:spPr>
              <a:xfrm>
                <a:off x="3201752" y="5381051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56" name="円/楕円 355"/>
              <p:cNvSpPr/>
              <p:nvPr/>
            </p:nvSpPr>
            <p:spPr>
              <a:xfrm>
                <a:off x="2689909" y="5381051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57" name="円/楕円 356"/>
              <p:cNvSpPr/>
              <p:nvPr/>
            </p:nvSpPr>
            <p:spPr>
              <a:xfrm>
                <a:off x="3715569" y="5381051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58" name="円/楕円 357"/>
              <p:cNvSpPr/>
              <p:nvPr/>
            </p:nvSpPr>
            <p:spPr>
              <a:xfrm>
                <a:off x="4499357" y="5381051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59" name="円/楕円 358"/>
              <p:cNvSpPr/>
              <p:nvPr/>
            </p:nvSpPr>
            <p:spPr>
              <a:xfrm>
                <a:off x="5757332" y="5381051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60" name="円/楕円 359"/>
              <p:cNvSpPr/>
              <p:nvPr/>
            </p:nvSpPr>
            <p:spPr>
              <a:xfrm>
                <a:off x="5245490" y="5381051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61" name="円/楕円 360"/>
              <p:cNvSpPr/>
              <p:nvPr/>
            </p:nvSpPr>
            <p:spPr>
              <a:xfrm>
                <a:off x="2178066" y="4885466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362" name="円/楕円 361"/>
              <p:cNvSpPr/>
              <p:nvPr/>
            </p:nvSpPr>
            <p:spPr>
              <a:xfrm>
                <a:off x="2955530" y="4885466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363" name="円/楕円 362"/>
              <p:cNvSpPr/>
              <p:nvPr/>
            </p:nvSpPr>
            <p:spPr>
              <a:xfrm>
                <a:off x="4005271" y="4885466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64" name="円/楕円 363"/>
              <p:cNvSpPr/>
              <p:nvPr/>
            </p:nvSpPr>
            <p:spPr>
              <a:xfrm>
                <a:off x="5504990" y="4885466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cxnSp>
            <p:nvCxnSpPr>
              <p:cNvPr id="365" name="直線コネクタ 364"/>
              <p:cNvCxnSpPr>
                <a:stCxn id="354" idx="3"/>
                <a:endCxn id="367" idx="0"/>
              </p:cNvCxnSpPr>
              <p:nvPr/>
            </p:nvCxnSpPr>
            <p:spPr>
              <a:xfrm flipH="1">
                <a:off x="2640534" y="4226069"/>
                <a:ext cx="899541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直線コネクタ 365"/>
              <p:cNvCxnSpPr>
                <a:stCxn id="354" idx="5"/>
                <a:endCxn id="368" idx="0"/>
              </p:cNvCxnSpPr>
              <p:nvPr/>
            </p:nvCxnSpPr>
            <p:spPr>
              <a:xfrm>
                <a:off x="3814926" y="4226069"/>
                <a:ext cx="1326297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7" name="円/楕円 366"/>
              <p:cNvSpPr/>
              <p:nvPr/>
            </p:nvSpPr>
            <p:spPr>
              <a:xfrm>
                <a:off x="2446186" y="4389880"/>
                <a:ext cx="388699" cy="38869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368" name="円/楕円 367"/>
              <p:cNvSpPr/>
              <p:nvPr/>
            </p:nvSpPr>
            <p:spPr>
              <a:xfrm>
                <a:off x="4946874" y="4389880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  <p:sp>
            <p:nvSpPr>
              <p:cNvPr id="369" name="テキスト ボックス 368"/>
              <p:cNvSpPr txBox="1"/>
              <p:nvPr/>
            </p:nvSpPr>
            <p:spPr>
              <a:xfrm>
                <a:off x="2142693" y="6338194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0" name="テキスト ボックス 369"/>
              <p:cNvSpPr txBox="1"/>
              <p:nvPr/>
            </p:nvSpPr>
            <p:spPr>
              <a:xfrm>
                <a:off x="2644562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1" name="テキスト ボックス 370"/>
              <p:cNvSpPr txBox="1"/>
              <p:nvPr/>
            </p:nvSpPr>
            <p:spPr>
              <a:xfrm>
                <a:off x="3146427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2" name="テキスト ボックス 371"/>
              <p:cNvSpPr txBox="1"/>
              <p:nvPr/>
            </p:nvSpPr>
            <p:spPr>
              <a:xfrm>
                <a:off x="3674892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3" name="テキスト ボックス 372"/>
              <p:cNvSpPr txBox="1"/>
              <p:nvPr/>
            </p:nvSpPr>
            <p:spPr>
              <a:xfrm>
                <a:off x="4176765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4" name="テキスト ボックス 373"/>
              <p:cNvSpPr txBox="1"/>
              <p:nvPr/>
            </p:nvSpPr>
            <p:spPr>
              <a:xfrm>
                <a:off x="4705233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5" name="テキスト ボックス 374"/>
              <p:cNvSpPr txBox="1"/>
              <p:nvPr/>
            </p:nvSpPr>
            <p:spPr>
              <a:xfrm>
                <a:off x="5207101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6" name="テキスト ボックス 375"/>
              <p:cNvSpPr txBox="1"/>
              <p:nvPr/>
            </p:nvSpPr>
            <p:spPr>
              <a:xfrm>
                <a:off x="5708963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7" name="テキスト ボックス 376"/>
              <p:cNvSpPr txBox="1"/>
              <p:nvPr/>
            </p:nvSpPr>
            <p:spPr>
              <a:xfrm>
                <a:off x="6237430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8" name="テキスト ボックス 377"/>
              <p:cNvSpPr txBox="1"/>
              <p:nvPr/>
            </p:nvSpPr>
            <p:spPr>
              <a:xfrm>
                <a:off x="6739301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79" name="テキスト ボックス 378"/>
              <p:cNvSpPr txBox="1"/>
              <p:nvPr/>
            </p:nvSpPr>
            <p:spPr>
              <a:xfrm>
                <a:off x="7267768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80" name="テキスト ボックス 379"/>
              <p:cNvSpPr txBox="1"/>
              <p:nvPr/>
            </p:nvSpPr>
            <p:spPr>
              <a:xfrm>
                <a:off x="7769637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a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sp>
            <p:nvSpPr>
              <p:cNvPr id="381" name="テキスト ボックス 380"/>
              <p:cNvSpPr txBox="1"/>
              <p:nvPr/>
            </p:nvSpPr>
            <p:spPr>
              <a:xfrm>
                <a:off x="8271509" y="6338195"/>
                <a:ext cx="457547" cy="503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 smtClean="0">
                    <a:latin typeface="Courier New"/>
                    <a:cs typeface="Courier New"/>
                  </a:rPr>
                  <a:t>b</a:t>
                </a:r>
                <a:endParaRPr kumimoji="1" lang="ja-JP" altLang="en-US" sz="1600" dirty="0">
                  <a:latin typeface="Courier New"/>
                  <a:cs typeface="Courier New"/>
                </a:endParaRPr>
              </a:p>
            </p:txBody>
          </p:sp>
          <p:cxnSp>
            <p:nvCxnSpPr>
              <p:cNvPr id="382" name="直線コネクタ 381"/>
              <p:cNvCxnSpPr>
                <a:stCxn id="361" idx="4"/>
                <a:endCxn id="369" idx="0"/>
              </p:cNvCxnSpPr>
              <p:nvPr/>
            </p:nvCxnSpPr>
            <p:spPr>
              <a:xfrm flipH="1">
                <a:off x="2371467" y="5274164"/>
                <a:ext cx="948" cy="106402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直線コネクタ 382"/>
              <p:cNvCxnSpPr>
                <a:stCxn id="356" idx="4"/>
                <a:endCxn id="370" idx="0"/>
              </p:cNvCxnSpPr>
              <p:nvPr/>
            </p:nvCxnSpPr>
            <p:spPr>
              <a:xfrm flipH="1">
                <a:off x="2873337" y="5769750"/>
                <a:ext cx="10921" cy="56844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直線コネクタ 383"/>
              <p:cNvCxnSpPr>
                <a:stCxn id="355" idx="4"/>
                <a:endCxn id="371" idx="0"/>
              </p:cNvCxnSpPr>
              <p:nvPr/>
            </p:nvCxnSpPr>
            <p:spPr>
              <a:xfrm flipH="1">
                <a:off x="3375204" y="5769749"/>
                <a:ext cx="20899" cy="56844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直線コネクタ 384"/>
              <p:cNvCxnSpPr>
                <a:stCxn id="360" idx="4"/>
                <a:endCxn id="375" idx="0"/>
              </p:cNvCxnSpPr>
              <p:nvPr/>
            </p:nvCxnSpPr>
            <p:spPr>
              <a:xfrm flipH="1">
                <a:off x="5435877" y="5769749"/>
                <a:ext cx="3963" cy="56844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線コネクタ 385"/>
              <p:cNvCxnSpPr>
                <a:stCxn id="359" idx="4"/>
                <a:endCxn id="376" idx="0"/>
              </p:cNvCxnSpPr>
              <p:nvPr/>
            </p:nvCxnSpPr>
            <p:spPr>
              <a:xfrm flipH="1">
                <a:off x="5937739" y="5769749"/>
                <a:ext cx="13944" cy="56844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直線コネクタ 386"/>
              <p:cNvCxnSpPr>
                <a:stCxn id="357" idx="4"/>
                <a:endCxn id="372" idx="0"/>
              </p:cNvCxnSpPr>
              <p:nvPr/>
            </p:nvCxnSpPr>
            <p:spPr>
              <a:xfrm flipH="1">
                <a:off x="3903667" y="5769749"/>
                <a:ext cx="6249" cy="56844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線コネクタ 387"/>
              <p:cNvCxnSpPr>
                <a:stCxn id="347" idx="4"/>
                <a:endCxn id="373" idx="0"/>
              </p:cNvCxnSpPr>
              <p:nvPr/>
            </p:nvCxnSpPr>
            <p:spPr>
              <a:xfrm flipH="1">
                <a:off x="4405540" y="6265336"/>
                <a:ext cx="14474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線コネクタ 388"/>
              <p:cNvCxnSpPr>
                <a:stCxn id="346" idx="4"/>
                <a:endCxn id="374" idx="0"/>
              </p:cNvCxnSpPr>
              <p:nvPr/>
            </p:nvCxnSpPr>
            <p:spPr>
              <a:xfrm flipH="1">
                <a:off x="4934008" y="6265336"/>
                <a:ext cx="11246" cy="7285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線コネクタ 389"/>
              <p:cNvCxnSpPr>
                <a:stCxn id="404" idx="3"/>
                <a:endCxn id="400" idx="0"/>
              </p:cNvCxnSpPr>
              <p:nvPr/>
            </p:nvCxnSpPr>
            <p:spPr>
              <a:xfrm flipH="1">
                <a:off x="6474560" y="4740785"/>
                <a:ext cx="152276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線コネクタ 390"/>
              <p:cNvCxnSpPr>
                <a:stCxn id="404" idx="5"/>
                <a:endCxn id="401" idx="0"/>
              </p:cNvCxnSpPr>
              <p:nvPr/>
            </p:nvCxnSpPr>
            <p:spPr>
              <a:xfrm>
                <a:off x="6901687" y="4740785"/>
                <a:ext cx="353653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2" name="円/楕円 391"/>
              <p:cNvSpPr/>
              <p:nvPr/>
            </p:nvSpPr>
            <p:spPr>
              <a:xfrm>
                <a:off x="7303896" y="5400182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393" name="円/楕円 392"/>
              <p:cNvSpPr/>
              <p:nvPr/>
            </p:nvSpPr>
            <p:spPr>
              <a:xfrm>
                <a:off x="6792053" y="5400182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cxnSp>
            <p:nvCxnSpPr>
              <p:cNvPr id="394" name="直線コネクタ 393"/>
              <p:cNvCxnSpPr>
                <a:stCxn id="401" idx="5"/>
                <a:endCxn id="392" idx="0"/>
              </p:cNvCxnSpPr>
              <p:nvPr/>
            </p:nvCxnSpPr>
            <p:spPr>
              <a:xfrm>
                <a:off x="7392766" y="5236371"/>
                <a:ext cx="105481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線コネクタ 394"/>
              <p:cNvCxnSpPr>
                <a:stCxn id="401" idx="3"/>
                <a:endCxn id="393" idx="0"/>
              </p:cNvCxnSpPr>
              <p:nvPr/>
            </p:nvCxnSpPr>
            <p:spPr>
              <a:xfrm flipH="1">
                <a:off x="6986403" y="5236371"/>
                <a:ext cx="131513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線コネクタ 395"/>
              <p:cNvCxnSpPr>
                <a:stCxn id="404" idx="0"/>
                <a:endCxn id="406" idx="3"/>
              </p:cNvCxnSpPr>
              <p:nvPr/>
            </p:nvCxnSpPr>
            <p:spPr>
              <a:xfrm flipV="1">
                <a:off x="6764263" y="4245200"/>
                <a:ext cx="853553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直線コネクタ 396"/>
              <p:cNvCxnSpPr>
                <a:stCxn id="405" idx="5"/>
                <a:endCxn id="402" idx="0"/>
              </p:cNvCxnSpPr>
              <p:nvPr/>
            </p:nvCxnSpPr>
            <p:spPr>
              <a:xfrm>
                <a:off x="8401406" y="4740785"/>
                <a:ext cx="114917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直線コネクタ 397"/>
              <p:cNvCxnSpPr>
                <a:stCxn id="405" idx="3"/>
                <a:endCxn id="403" idx="0"/>
              </p:cNvCxnSpPr>
              <p:nvPr/>
            </p:nvCxnSpPr>
            <p:spPr>
              <a:xfrm flipH="1">
                <a:off x="8004481" y="4740785"/>
                <a:ext cx="122075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直線コネクタ 398"/>
              <p:cNvCxnSpPr>
                <a:stCxn id="405" idx="0"/>
                <a:endCxn id="406" idx="5"/>
              </p:cNvCxnSpPr>
              <p:nvPr/>
            </p:nvCxnSpPr>
            <p:spPr>
              <a:xfrm flipH="1" flipV="1">
                <a:off x="7892665" y="4245200"/>
                <a:ext cx="371317" cy="1638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0" name="円/楕円 399"/>
              <p:cNvSpPr/>
              <p:nvPr/>
            </p:nvSpPr>
            <p:spPr>
              <a:xfrm>
                <a:off x="6280212" y="4904596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401" name="円/楕円 400"/>
              <p:cNvSpPr/>
              <p:nvPr/>
            </p:nvSpPr>
            <p:spPr>
              <a:xfrm>
                <a:off x="7060992" y="4904596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sp>
            <p:nvSpPr>
              <p:cNvPr id="402" name="円/楕円 401"/>
              <p:cNvSpPr/>
              <p:nvPr/>
            </p:nvSpPr>
            <p:spPr>
              <a:xfrm>
                <a:off x="8321977" y="4904596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2</a:t>
                </a:r>
                <a:endParaRPr kumimoji="1" lang="ja-JP" altLang="en-US" sz="1200" dirty="0"/>
              </a:p>
            </p:txBody>
          </p:sp>
          <p:sp>
            <p:nvSpPr>
              <p:cNvPr id="403" name="円/楕円 402"/>
              <p:cNvSpPr/>
              <p:nvPr/>
            </p:nvSpPr>
            <p:spPr>
              <a:xfrm>
                <a:off x="7810134" y="4904596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1</a:t>
                </a:r>
                <a:endParaRPr kumimoji="1" lang="ja-JP" altLang="en-US" sz="1200" dirty="0"/>
              </a:p>
            </p:txBody>
          </p:sp>
          <p:sp>
            <p:nvSpPr>
              <p:cNvPr id="404" name="円/楕円 403"/>
              <p:cNvSpPr/>
              <p:nvPr/>
            </p:nvSpPr>
            <p:spPr>
              <a:xfrm>
                <a:off x="6569914" y="4409012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4</a:t>
                </a:r>
                <a:endParaRPr kumimoji="1" lang="ja-JP" altLang="en-US" sz="1200" dirty="0"/>
              </a:p>
            </p:txBody>
          </p:sp>
          <p:sp>
            <p:nvSpPr>
              <p:cNvPr id="405" name="円/楕円 404"/>
              <p:cNvSpPr/>
              <p:nvPr/>
            </p:nvSpPr>
            <p:spPr>
              <a:xfrm>
                <a:off x="8069634" y="4409012"/>
                <a:ext cx="388699" cy="388698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3</a:t>
                </a:r>
                <a:endParaRPr kumimoji="1" lang="ja-JP" altLang="en-US" sz="1200" dirty="0"/>
              </a:p>
            </p:txBody>
          </p:sp>
          <p:cxnSp>
            <p:nvCxnSpPr>
              <p:cNvPr id="407" name="直線コネクタ 406"/>
              <p:cNvCxnSpPr>
                <a:stCxn id="403" idx="4"/>
                <a:endCxn id="380" idx="0"/>
              </p:cNvCxnSpPr>
              <p:nvPr/>
            </p:nvCxnSpPr>
            <p:spPr>
              <a:xfrm flipH="1">
                <a:off x="7998414" y="5293294"/>
                <a:ext cx="6068" cy="104489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直線コネクタ 407"/>
              <p:cNvCxnSpPr>
                <a:stCxn id="402" idx="4"/>
                <a:endCxn id="381" idx="0"/>
              </p:cNvCxnSpPr>
              <p:nvPr/>
            </p:nvCxnSpPr>
            <p:spPr>
              <a:xfrm flipH="1">
                <a:off x="8500287" y="5293294"/>
                <a:ext cx="16038" cy="104489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直線コネクタ 408"/>
              <p:cNvCxnSpPr>
                <a:stCxn id="400" idx="4"/>
                <a:endCxn id="377" idx="0"/>
              </p:cNvCxnSpPr>
              <p:nvPr/>
            </p:nvCxnSpPr>
            <p:spPr>
              <a:xfrm flipH="1">
                <a:off x="6466204" y="5293294"/>
                <a:ext cx="8354" cy="104489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直線コネクタ 409"/>
              <p:cNvCxnSpPr>
                <a:stCxn id="393" idx="4"/>
                <a:endCxn id="378" idx="0"/>
              </p:cNvCxnSpPr>
              <p:nvPr/>
            </p:nvCxnSpPr>
            <p:spPr>
              <a:xfrm flipH="1">
                <a:off x="6968071" y="5788882"/>
                <a:ext cx="18327" cy="54931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線コネクタ 410"/>
              <p:cNvCxnSpPr>
                <a:stCxn id="392" idx="4"/>
                <a:endCxn id="379" idx="0"/>
              </p:cNvCxnSpPr>
              <p:nvPr/>
            </p:nvCxnSpPr>
            <p:spPr>
              <a:xfrm flipH="1">
                <a:off x="7496542" y="5788882"/>
                <a:ext cx="1702" cy="54931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6" name="円/楕円 405"/>
              <p:cNvSpPr/>
              <p:nvPr/>
            </p:nvSpPr>
            <p:spPr>
              <a:xfrm>
                <a:off x="7560880" y="3913430"/>
                <a:ext cx="388699" cy="38869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ja-JP" sz="1200" i="1" dirty="0" smtClean="0">
                    <a:latin typeface="Times New Roman"/>
                    <a:cs typeface="Times New Roman"/>
                  </a:rPr>
                  <a:t>X</a:t>
                </a:r>
                <a:r>
                  <a:rPr lang="en-US" altLang="ja-JP" sz="1200" baseline="-25000" dirty="0" smtClean="0">
                    <a:latin typeface="Times New Roman"/>
                    <a:cs typeface="Times New Roman"/>
                  </a:rPr>
                  <a:t>5</a:t>
                </a:r>
                <a:endParaRPr kumimoji="1" lang="ja-JP" altLang="en-US" sz="1200" dirty="0"/>
              </a:p>
            </p:txBody>
          </p:sp>
        </p:grpSp>
        <p:sp>
          <p:nvSpPr>
            <p:cNvPr id="209" name="テキスト ボックス 208"/>
            <p:cNvSpPr txBox="1"/>
            <p:nvPr/>
          </p:nvSpPr>
          <p:spPr>
            <a:xfrm>
              <a:off x="1253457" y="6075261"/>
              <a:ext cx="457547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17" name="テキスト ボックス 216"/>
            <p:cNvSpPr txBox="1"/>
            <p:nvPr/>
          </p:nvSpPr>
          <p:spPr>
            <a:xfrm>
              <a:off x="1755323" y="6075261"/>
              <a:ext cx="457547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218" name="テキスト ボックス 217"/>
            <p:cNvSpPr txBox="1"/>
            <p:nvPr/>
          </p:nvSpPr>
          <p:spPr>
            <a:xfrm>
              <a:off x="2257190" y="6075261"/>
              <a:ext cx="457547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0" name="テキスト ボックス 319"/>
            <p:cNvSpPr txBox="1"/>
            <p:nvPr/>
          </p:nvSpPr>
          <p:spPr>
            <a:xfrm>
              <a:off x="2785657" y="6075261"/>
              <a:ext cx="457547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4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1" name="テキスト ボックス 320"/>
            <p:cNvSpPr txBox="1"/>
            <p:nvPr/>
          </p:nvSpPr>
          <p:spPr>
            <a:xfrm>
              <a:off x="3287523" y="6075261"/>
              <a:ext cx="457547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5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2" name="テキスト ボックス 321"/>
            <p:cNvSpPr txBox="1"/>
            <p:nvPr/>
          </p:nvSpPr>
          <p:spPr>
            <a:xfrm>
              <a:off x="3815990" y="6075261"/>
              <a:ext cx="457547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6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5" name="テキスト ボックス 324"/>
            <p:cNvSpPr txBox="1"/>
            <p:nvPr/>
          </p:nvSpPr>
          <p:spPr>
            <a:xfrm>
              <a:off x="4317854" y="6075261"/>
              <a:ext cx="457546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Courier New"/>
                  <a:cs typeface="Courier New"/>
                </a:rPr>
                <a:t>7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8" name="テキスト ボックス 327"/>
            <p:cNvSpPr txBox="1"/>
            <p:nvPr/>
          </p:nvSpPr>
          <p:spPr>
            <a:xfrm>
              <a:off x="4819723" y="6075261"/>
              <a:ext cx="457547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8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29" name="テキスト ボックス 328"/>
            <p:cNvSpPr txBox="1"/>
            <p:nvPr/>
          </p:nvSpPr>
          <p:spPr>
            <a:xfrm>
              <a:off x="5348191" y="6075261"/>
              <a:ext cx="457547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9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0" name="テキスト ボックス 329"/>
            <p:cNvSpPr txBox="1"/>
            <p:nvPr/>
          </p:nvSpPr>
          <p:spPr>
            <a:xfrm>
              <a:off x="5765863" y="6075261"/>
              <a:ext cx="640582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10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6294330" y="6075261"/>
              <a:ext cx="640582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11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6796200" y="6075267"/>
              <a:ext cx="640582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12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  <p:sp>
          <p:nvSpPr>
            <p:cNvPr id="336" name="テキスト ボックス 335"/>
            <p:cNvSpPr txBox="1"/>
            <p:nvPr/>
          </p:nvSpPr>
          <p:spPr>
            <a:xfrm>
              <a:off x="7298073" y="6075274"/>
              <a:ext cx="640582" cy="5032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ourier New"/>
                  <a:cs typeface="Courier New"/>
                </a:rPr>
                <a:t>13</a:t>
              </a:r>
              <a:endParaRPr kumimoji="1" lang="ja-JP" altLang="en-US" sz="1600" dirty="0">
                <a:latin typeface="Courier New"/>
                <a:cs typeface="Courier New"/>
              </a:endParaRPr>
            </a:p>
          </p:txBody>
        </p:sp>
      </p:grpSp>
      <p:grpSp>
        <p:nvGrpSpPr>
          <p:cNvPr id="135" name="図形グループ 134"/>
          <p:cNvGrpSpPr/>
          <p:nvPr/>
        </p:nvGrpSpPr>
        <p:grpSpPr>
          <a:xfrm>
            <a:off x="616527" y="1543819"/>
            <a:ext cx="3405132" cy="2386713"/>
            <a:chOff x="527678" y="2687604"/>
            <a:chExt cx="3405132" cy="2386713"/>
          </a:xfrm>
        </p:grpSpPr>
        <p:cxnSp>
          <p:nvCxnSpPr>
            <p:cNvPr id="151" name="直線矢印コネクタ 150"/>
            <p:cNvCxnSpPr>
              <a:stCxn id="155" idx="3"/>
              <a:endCxn id="184" idx="7"/>
            </p:cNvCxnSpPr>
            <p:nvPr/>
          </p:nvCxnSpPr>
          <p:spPr>
            <a:xfrm flipH="1">
              <a:off x="2007946" y="2993234"/>
              <a:ext cx="334524" cy="1050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円/楕円 154"/>
            <p:cNvSpPr/>
            <p:nvPr/>
          </p:nvSpPr>
          <p:spPr>
            <a:xfrm>
              <a:off x="2302919" y="2762717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56" name="直線矢印コネクタ 155"/>
            <p:cNvCxnSpPr>
              <a:stCxn id="180" idx="4"/>
              <a:endCxn id="196" idx="0"/>
            </p:cNvCxnSpPr>
            <p:nvPr/>
          </p:nvCxnSpPr>
          <p:spPr>
            <a:xfrm flipH="1">
              <a:off x="2020885" y="3837283"/>
              <a:ext cx="203904" cy="1986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テキスト ボックス 156"/>
            <p:cNvSpPr txBox="1"/>
            <p:nvPr/>
          </p:nvSpPr>
          <p:spPr>
            <a:xfrm>
              <a:off x="2003767" y="26876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1510202" y="304092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240545" y="325127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872194" y="367610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027156" y="309537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2095880" y="373175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2147103" y="421796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3321084" y="391632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5" name="直線矢印コネクタ 164"/>
            <p:cNvCxnSpPr>
              <a:stCxn id="155" idx="5"/>
              <a:endCxn id="182" idx="1"/>
            </p:cNvCxnSpPr>
            <p:nvPr/>
          </p:nvCxnSpPr>
          <p:spPr>
            <a:xfrm>
              <a:off x="2533436" y="2993234"/>
              <a:ext cx="381236" cy="11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テキスト ボックス 165"/>
            <p:cNvSpPr txBox="1"/>
            <p:nvPr/>
          </p:nvSpPr>
          <p:spPr>
            <a:xfrm>
              <a:off x="2575163" y="2688534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3061351" y="322731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68" name="直線矢印コネクタ 167"/>
            <p:cNvCxnSpPr>
              <a:stCxn id="196" idx="5"/>
              <a:endCxn id="197" idx="0"/>
            </p:cNvCxnSpPr>
            <p:nvPr/>
          </p:nvCxnSpPr>
          <p:spPr>
            <a:xfrm>
              <a:off x="2116368" y="4266430"/>
              <a:ext cx="12279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矢印コネクタ 168"/>
            <p:cNvCxnSpPr>
              <a:stCxn id="196" idx="3"/>
              <a:endCxn id="176" idx="0"/>
            </p:cNvCxnSpPr>
            <p:nvPr/>
          </p:nvCxnSpPr>
          <p:spPr>
            <a:xfrm flipH="1">
              <a:off x="1700488" y="4266430"/>
              <a:ext cx="224914" cy="5378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テキスト ボックス 169"/>
            <p:cNvSpPr txBox="1"/>
            <p:nvPr/>
          </p:nvSpPr>
          <p:spPr>
            <a:xfrm>
              <a:off x="1617969" y="412719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71" name="直線矢印コネクタ 170"/>
            <p:cNvCxnSpPr>
              <a:stCxn id="199" idx="5"/>
              <a:endCxn id="174" idx="0"/>
            </p:cNvCxnSpPr>
            <p:nvPr/>
          </p:nvCxnSpPr>
          <p:spPr>
            <a:xfrm>
              <a:off x="3010155" y="4299749"/>
              <a:ext cx="231827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矢印コネクタ 171"/>
            <p:cNvCxnSpPr>
              <a:stCxn id="198" idx="5"/>
              <a:endCxn id="173" idx="1"/>
            </p:cNvCxnSpPr>
            <p:nvPr/>
          </p:nvCxnSpPr>
          <p:spPr>
            <a:xfrm>
              <a:off x="3184486" y="3788669"/>
              <a:ext cx="517807" cy="10551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円/楕円 172"/>
            <p:cNvSpPr/>
            <p:nvPr/>
          </p:nvSpPr>
          <p:spPr>
            <a:xfrm>
              <a:off x="3662742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2998180" y="4804249"/>
              <a:ext cx="487603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8,14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1540401" y="4352968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1473805" y="4804249"/>
              <a:ext cx="45336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7,13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1193329" y="3653856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9,15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78" name="直線矢印コネクタ 177"/>
            <p:cNvCxnSpPr>
              <a:stCxn id="184" idx="3"/>
              <a:endCxn id="177" idx="0"/>
            </p:cNvCxnSpPr>
            <p:nvPr/>
          </p:nvCxnSpPr>
          <p:spPr>
            <a:xfrm flipH="1">
              <a:off x="1328363" y="3289241"/>
              <a:ext cx="488617" cy="3646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矢印コネクタ 178"/>
            <p:cNvCxnSpPr>
              <a:stCxn id="177" idx="3"/>
              <a:endCxn id="185" idx="0"/>
            </p:cNvCxnSpPr>
            <p:nvPr/>
          </p:nvCxnSpPr>
          <p:spPr>
            <a:xfrm flipH="1">
              <a:off x="984855" y="3884373"/>
              <a:ext cx="248025" cy="2296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円/楕円 179"/>
            <p:cNvSpPr/>
            <p:nvPr/>
          </p:nvSpPr>
          <p:spPr>
            <a:xfrm>
              <a:off x="1949684" y="3567215"/>
              <a:ext cx="550210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4,10,16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1" name="直線矢印コネクタ 180"/>
            <p:cNvCxnSpPr>
              <a:stCxn id="184" idx="5"/>
              <a:endCxn id="180" idx="0"/>
            </p:cNvCxnSpPr>
            <p:nvPr/>
          </p:nvCxnSpPr>
          <p:spPr>
            <a:xfrm>
              <a:off x="2007946" y="3289241"/>
              <a:ext cx="216843" cy="2779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円/楕円 181"/>
            <p:cNvSpPr/>
            <p:nvPr/>
          </p:nvSpPr>
          <p:spPr>
            <a:xfrm>
              <a:off x="2842561" y="3067057"/>
              <a:ext cx="492405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>
                  <a:latin typeface="Times New Roman"/>
                  <a:cs typeface="Times New Roman"/>
                </a:rPr>
                <a:t>5,11,17</a:t>
              </a:r>
              <a:endParaRPr kumimoji="1" lang="ja-JP" altLang="en-US" sz="1100" dirty="0">
                <a:latin typeface="Times New Roman"/>
                <a:cs typeface="Times New Roman"/>
              </a:endParaRPr>
            </a:p>
          </p:txBody>
        </p:sp>
        <p:cxnSp>
          <p:nvCxnSpPr>
            <p:cNvPr id="183" name="直線矢印コネクタ 182"/>
            <p:cNvCxnSpPr>
              <a:stCxn id="182" idx="4"/>
              <a:endCxn id="198" idx="0"/>
            </p:cNvCxnSpPr>
            <p:nvPr/>
          </p:nvCxnSpPr>
          <p:spPr>
            <a:xfrm>
              <a:off x="3088764" y="3337125"/>
              <a:ext cx="239" cy="221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円/楕円 183"/>
            <p:cNvSpPr/>
            <p:nvPr/>
          </p:nvSpPr>
          <p:spPr>
            <a:xfrm>
              <a:off x="1777429" y="305872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85" name="円/楕円 184"/>
            <p:cNvSpPr/>
            <p:nvPr/>
          </p:nvSpPr>
          <p:spPr>
            <a:xfrm>
              <a:off x="849821" y="411399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6" name="直線矢印コネクタ 185"/>
            <p:cNvCxnSpPr>
              <a:stCxn id="185" idx="5"/>
              <a:endCxn id="187" idx="0"/>
            </p:cNvCxnSpPr>
            <p:nvPr/>
          </p:nvCxnSpPr>
          <p:spPr>
            <a:xfrm>
              <a:off x="1080338" y="4344516"/>
              <a:ext cx="8147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円/楕円 186"/>
            <p:cNvSpPr/>
            <p:nvPr/>
          </p:nvSpPr>
          <p:spPr>
            <a:xfrm>
              <a:off x="1026779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88" name="直線矢印コネクタ 187"/>
            <p:cNvCxnSpPr>
              <a:stCxn id="185" idx="3"/>
              <a:endCxn id="192" idx="0"/>
            </p:cNvCxnSpPr>
            <p:nvPr/>
          </p:nvCxnSpPr>
          <p:spPr>
            <a:xfrm flipH="1">
              <a:off x="714787" y="4344516"/>
              <a:ext cx="174585" cy="4597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円/楕円 191"/>
            <p:cNvSpPr/>
            <p:nvPr/>
          </p:nvSpPr>
          <p:spPr>
            <a:xfrm>
              <a:off x="579753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591412" y="417094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4" name="テキスト ボックス 193"/>
            <p:cNvSpPr txBox="1"/>
            <p:nvPr/>
          </p:nvSpPr>
          <p:spPr>
            <a:xfrm>
              <a:off x="527678" y="435438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1082336" y="4290815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96" name="円/楕円 195"/>
            <p:cNvSpPr/>
            <p:nvPr/>
          </p:nvSpPr>
          <p:spPr>
            <a:xfrm>
              <a:off x="1885851" y="4035913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7" name="円/楕円 196"/>
            <p:cNvSpPr/>
            <p:nvPr/>
          </p:nvSpPr>
          <p:spPr>
            <a:xfrm>
              <a:off x="2104128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8" name="円/楕円 197"/>
            <p:cNvSpPr/>
            <p:nvPr/>
          </p:nvSpPr>
          <p:spPr>
            <a:xfrm>
              <a:off x="2953969" y="355815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9" name="円/楕円 198"/>
            <p:cNvSpPr/>
            <p:nvPr/>
          </p:nvSpPr>
          <p:spPr>
            <a:xfrm>
              <a:off x="2779638" y="4069232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0" name="直線矢印コネクタ 199"/>
            <p:cNvCxnSpPr>
              <a:stCxn id="198" idx="3"/>
              <a:endCxn id="199" idx="0"/>
            </p:cNvCxnSpPr>
            <p:nvPr/>
          </p:nvCxnSpPr>
          <p:spPr>
            <a:xfrm flipH="1">
              <a:off x="2914672" y="3788669"/>
              <a:ext cx="78848" cy="2805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円/楕円 200"/>
            <p:cNvSpPr/>
            <p:nvPr/>
          </p:nvSpPr>
          <p:spPr>
            <a:xfrm>
              <a:off x="2551154" y="480424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02" name="直線矢印コネクタ 201"/>
            <p:cNvCxnSpPr>
              <a:stCxn id="199" idx="3"/>
              <a:endCxn id="201" idx="0"/>
            </p:cNvCxnSpPr>
            <p:nvPr/>
          </p:nvCxnSpPr>
          <p:spPr>
            <a:xfrm flipH="1">
              <a:off x="2686188" y="4299749"/>
              <a:ext cx="133001" cy="504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テキスト ボックス 210"/>
            <p:cNvSpPr txBox="1"/>
            <p:nvPr/>
          </p:nvSpPr>
          <p:spPr>
            <a:xfrm>
              <a:off x="2709688" y="362626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2" name="テキスト ボックス 211"/>
            <p:cNvSpPr txBox="1"/>
            <p:nvPr/>
          </p:nvSpPr>
          <p:spPr>
            <a:xfrm>
              <a:off x="3023168" y="421796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3" name="テキスト ボックス 212"/>
            <p:cNvSpPr txBox="1"/>
            <p:nvPr/>
          </p:nvSpPr>
          <p:spPr>
            <a:xfrm>
              <a:off x="2512571" y="418428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14" name="テキスト ボックス 213"/>
            <p:cNvSpPr txBox="1"/>
            <p:nvPr/>
          </p:nvSpPr>
          <p:spPr>
            <a:xfrm>
              <a:off x="2443142" y="4384800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2" name="図形グループ 1"/>
          <p:cNvGrpSpPr/>
          <p:nvPr/>
        </p:nvGrpSpPr>
        <p:grpSpPr>
          <a:xfrm>
            <a:off x="1902636" y="1823786"/>
            <a:ext cx="556421" cy="330960"/>
            <a:chOff x="1813787" y="2967571"/>
            <a:chExt cx="556421" cy="330960"/>
          </a:xfrm>
        </p:grpSpPr>
        <p:sp>
          <p:nvSpPr>
            <p:cNvPr id="137" name="円/楕円 136"/>
            <p:cNvSpPr/>
            <p:nvPr/>
          </p:nvSpPr>
          <p:spPr>
            <a:xfrm>
              <a:off x="1813787" y="309377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2" name="直線矢印コネクタ 141"/>
            <p:cNvCxnSpPr>
              <a:stCxn id="136" idx="3"/>
              <a:endCxn id="137" idx="7"/>
            </p:cNvCxnSpPr>
            <p:nvPr/>
          </p:nvCxnSpPr>
          <p:spPr>
            <a:xfrm flipH="1">
              <a:off x="1988561" y="2967571"/>
              <a:ext cx="381647" cy="15618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35" name="図形グループ 234"/>
          <p:cNvGrpSpPr/>
          <p:nvPr/>
        </p:nvGrpSpPr>
        <p:grpSpPr>
          <a:xfrm>
            <a:off x="1575129" y="2114600"/>
            <a:ext cx="357493" cy="295544"/>
            <a:chOff x="2623845" y="3764102"/>
            <a:chExt cx="357493" cy="295544"/>
          </a:xfrm>
        </p:grpSpPr>
        <p:sp>
          <p:nvSpPr>
            <p:cNvPr id="140" name="円/楕円 139"/>
            <p:cNvSpPr/>
            <p:nvPr/>
          </p:nvSpPr>
          <p:spPr>
            <a:xfrm>
              <a:off x="2623845" y="385488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5" name="直線矢印コネクタ 144"/>
            <p:cNvCxnSpPr>
              <a:stCxn id="137" idx="3"/>
              <a:endCxn id="140" idx="7"/>
            </p:cNvCxnSpPr>
            <p:nvPr/>
          </p:nvCxnSpPr>
          <p:spPr>
            <a:xfrm flipH="1">
              <a:off x="2798619" y="3764102"/>
              <a:ext cx="182719" cy="120770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" name="図形グループ 3"/>
          <p:cNvGrpSpPr/>
          <p:nvPr/>
        </p:nvGrpSpPr>
        <p:grpSpPr>
          <a:xfrm>
            <a:off x="2077410" y="2114600"/>
            <a:ext cx="329986" cy="545394"/>
            <a:chOff x="1988561" y="3258385"/>
            <a:chExt cx="329986" cy="545394"/>
          </a:xfrm>
        </p:grpSpPr>
        <p:sp>
          <p:nvSpPr>
            <p:cNvPr id="139" name="円/楕円 138"/>
            <p:cNvSpPr/>
            <p:nvPr/>
          </p:nvSpPr>
          <p:spPr>
            <a:xfrm>
              <a:off x="2113787" y="3599019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44" name="直線矢印コネクタ 143"/>
            <p:cNvCxnSpPr>
              <a:stCxn id="137" idx="5"/>
              <a:endCxn id="139" idx="0"/>
            </p:cNvCxnSpPr>
            <p:nvPr/>
          </p:nvCxnSpPr>
          <p:spPr>
            <a:xfrm>
              <a:off x="1988561" y="3258385"/>
              <a:ext cx="227606" cy="340634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7" name="タイトル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LZ78 Factorization on GST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136" name="円/楕円 135"/>
          <p:cNvSpPr/>
          <p:nvPr/>
        </p:nvSpPr>
        <p:spPr>
          <a:xfrm>
            <a:off x="2429071" y="1649012"/>
            <a:ext cx="204760" cy="2047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600" dirty="0" smtClean="0">
                <a:latin typeface="Times New Roman"/>
                <a:cs typeface="Times New Roman"/>
              </a:rPr>
              <a:t>0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150" name="曲線コネクタ 149"/>
          <p:cNvCxnSpPr>
            <a:stCxn id="197" idx="7"/>
            <a:endCxn id="196" idx="6"/>
          </p:cNvCxnSpPr>
          <p:nvPr/>
        </p:nvCxnSpPr>
        <p:spPr>
          <a:xfrm rot="16200000" flipV="1">
            <a:off x="1997705" y="3274226"/>
            <a:ext cx="672853" cy="178726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角丸四角形 311"/>
          <p:cNvSpPr/>
          <p:nvPr/>
        </p:nvSpPr>
        <p:spPr>
          <a:xfrm>
            <a:off x="7402584" y="3567487"/>
            <a:ext cx="1301872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3" name="角丸四角形 312"/>
          <p:cNvSpPr/>
          <p:nvPr/>
        </p:nvSpPr>
        <p:spPr>
          <a:xfrm>
            <a:off x="7041649" y="3525153"/>
            <a:ext cx="1685260" cy="354045"/>
          </a:xfrm>
          <a:prstGeom prst="roundRect">
            <a:avLst/>
          </a:prstGeom>
          <a:noFill/>
          <a:ln>
            <a:solidFill>
              <a:srgbClr val="BF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14" name="図形グループ 313"/>
          <p:cNvGrpSpPr/>
          <p:nvPr/>
        </p:nvGrpSpPr>
        <p:grpSpPr>
          <a:xfrm>
            <a:off x="7409822" y="4123162"/>
            <a:ext cx="1304996" cy="385020"/>
            <a:chOff x="6325955" y="5232634"/>
            <a:chExt cx="1304996" cy="385020"/>
          </a:xfrm>
        </p:grpSpPr>
        <p:cxnSp>
          <p:nvCxnSpPr>
            <p:cNvPr id="315" name="直線コネクタ 314"/>
            <p:cNvCxnSpPr/>
            <p:nvPr/>
          </p:nvCxnSpPr>
          <p:spPr>
            <a:xfrm>
              <a:off x="6327220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315"/>
            <p:cNvCxnSpPr/>
            <p:nvPr/>
          </p:nvCxnSpPr>
          <p:spPr>
            <a:xfrm>
              <a:off x="7630951" y="5232634"/>
              <a:ext cx="0" cy="1456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316"/>
            <p:cNvCxnSpPr/>
            <p:nvPr/>
          </p:nvCxnSpPr>
          <p:spPr>
            <a:xfrm>
              <a:off x="6325955" y="5305456"/>
              <a:ext cx="130313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テキスト ボックス 317"/>
            <p:cNvSpPr txBox="1"/>
            <p:nvPr/>
          </p:nvSpPr>
          <p:spPr>
            <a:xfrm>
              <a:off x="6615129" y="5248322"/>
              <a:ext cx="7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err="1" smtClean="0">
                  <a:latin typeface="Times New Roman"/>
                  <a:cs typeface="Times New Roman"/>
                </a:rPr>
                <a:t>c</a:t>
              </a:r>
              <a:r>
                <a:rPr kumimoji="1" lang="en-US" altLang="ja-JP" i="1" baseline="-25000" dirty="0" err="1" smtClean="0">
                  <a:latin typeface="Times New Roman"/>
                  <a:cs typeface="Times New Roman"/>
                </a:rPr>
                <a:t>N</a:t>
              </a:r>
              <a:r>
                <a:rPr kumimoji="1" lang="en-US" altLang="ja-JP" baseline="-250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= 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323" name="角丸四角形 322"/>
          <p:cNvSpPr/>
          <p:nvPr/>
        </p:nvSpPr>
        <p:spPr>
          <a:xfrm>
            <a:off x="886480" y="4463733"/>
            <a:ext cx="748394" cy="27865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4" name="角丸四角形 323"/>
          <p:cNvSpPr/>
          <p:nvPr/>
        </p:nvSpPr>
        <p:spPr>
          <a:xfrm>
            <a:off x="643263" y="4422291"/>
            <a:ext cx="1009671" cy="354045"/>
          </a:xfrm>
          <a:prstGeom prst="roundRect">
            <a:avLst/>
          </a:prstGeom>
          <a:noFill/>
          <a:ln>
            <a:solidFill>
              <a:srgbClr val="BF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32" name="直線コネクタ 231"/>
          <p:cNvCxnSpPr/>
          <p:nvPr/>
        </p:nvCxnSpPr>
        <p:spPr>
          <a:xfrm>
            <a:off x="4640001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/>
          <p:cNvCxnSpPr/>
          <p:nvPr/>
        </p:nvCxnSpPr>
        <p:spPr>
          <a:xfrm>
            <a:off x="5335184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直線コネクタ 239"/>
          <p:cNvCxnSpPr/>
          <p:nvPr/>
        </p:nvCxnSpPr>
        <p:spPr>
          <a:xfrm>
            <a:off x="6018282" y="3370044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9" name="上矢印 318"/>
          <p:cNvSpPr/>
          <p:nvPr/>
        </p:nvSpPr>
        <p:spPr>
          <a:xfrm>
            <a:off x="7353860" y="4115766"/>
            <a:ext cx="392511" cy="36963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b"/>
          <a:lstStyle/>
          <a:p>
            <a:pPr algn="ctr"/>
            <a:r>
              <a:rPr kumimoji="1" lang="en-US" altLang="ja-JP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endParaRPr kumimoji="1" lang="ja-JP" altLang="en-US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10" name="角丸四角形 209"/>
          <p:cNvSpPr/>
          <p:nvPr/>
        </p:nvSpPr>
        <p:spPr>
          <a:xfrm>
            <a:off x="589954" y="6191188"/>
            <a:ext cx="8176093" cy="5542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LZ78 factorization can be computed in O(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kumimoji="1" lang="en-US" altLang="ja-JP" sz="2000" b="1" u="sng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log</a:t>
            </a:r>
            <a:r>
              <a:rPr kumimoji="1" lang="en-US" altLang="ja-JP" sz="2000" b="1" i="1" u="sng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 time, given GST preprocessed for </a:t>
            </a:r>
            <a:r>
              <a:rPr kumimoji="1" lang="en-US" altLang="ja-JP" sz="2000" i="1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sz="2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&amp; </a:t>
            </a:r>
            <a:r>
              <a:rPr kumimoji="1" lang="en-US" altLang="ja-JP" sz="20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la,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and SLP preprocessed for </a:t>
            </a:r>
            <a:r>
              <a:rPr kumimoji="1" lang="en-US" altLang="ja-JP" sz="2000" u="sng" dirty="0" smtClean="0">
                <a:solidFill>
                  <a:prstClr val="black"/>
                </a:solidFill>
                <a:latin typeface="Times New Roman"/>
                <a:cs typeface="Times New Roman"/>
              </a:rPr>
              <a:t>random access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queries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grpSp>
        <p:nvGrpSpPr>
          <p:cNvPr id="219" name="図形グループ 218"/>
          <p:cNvGrpSpPr/>
          <p:nvPr/>
        </p:nvGrpSpPr>
        <p:grpSpPr>
          <a:xfrm>
            <a:off x="2603845" y="1813626"/>
            <a:ext cx="663044" cy="342365"/>
            <a:chOff x="2140661" y="3717281"/>
            <a:chExt cx="663044" cy="342365"/>
          </a:xfrm>
        </p:grpSpPr>
        <p:sp>
          <p:nvSpPr>
            <p:cNvPr id="220" name="円/楕円 219"/>
            <p:cNvSpPr/>
            <p:nvPr/>
          </p:nvSpPr>
          <p:spPr>
            <a:xfrm>
              <a:off x="2598945" y="385488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221" name="直線矢印コネクタ 220"/>
            <p:cNvCxnSpPr>
              <a:stCxn id="136" idx="5"/>
              <a:endCxn id="220" idx="1"/>
            </p:cNvCxnSpPr>
            <p:nvPr/>
          </p:nvCxnSpPr>
          <p:spPr>
            <a:xfrm>
              <a:off x="2140661" y="3717281"/>
              <a:ext cx="488270" cy="167591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222" name="直線コネクタ 221"/>
          <p:cNvCxnSpPr/>
          <p:nvPr/>
        </p:nvCxnSpPr>
        <p:spPr>
          <a:xfrm>
            <a:off x="6359087" y="3409829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直線コネクタ 223"/>
          <p:cNvCxnSpPr/>
          <p:nvPr/>
        </p:nvCxnSpPr>
        <p:spPr>
          <a:xfrm>
            <a:off x="7383010" y="3409829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5" name="図形グループ 224"/>
          <p:cNvGrpSpPr/>
          <p:nvPr/>
        </p:nvGrpSpPr>
        <p:grpSpPr>
          <a:xfrm>
            <a:off x="2007124" y="2649834"/>
            <a:ext cx="297892" cy="478707"/>
            <a:chOff x="2598945" y="3580939"/>
            <a:chExt cx="297892" cy="478707"/>
          </a:xfrm>
        </p:grpSpPr>
        <p:sp>
          <p:nvSpPr>
            <p:cNvPr id="226" name="円/楕円 225"/>
            <p:cNvSpPr/>
            <p:nvPr/>
          </p:nvSpPr>
          <p:spPr>
            <a:xfrm>
              <a:off x="2598945" y="385488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227" name="直線矢印コネクタ 226"/>
            <p:cNvCxnSpPr>
              <a:stCxn id="139" idx="4"/>
              <a:endCxn id="226" idx="0"/>
            </p:cNvCxnSpPr>
            <p:nvPr/>
          </p:nvCxnSpPr>
          <p:spPr>
            <a:xfrm flipH="1">
              <a:off x="2701325" y="3580939"/>
              <a:ext cx="195512" cy="27394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15" name="フリーフォーム 214"/>
          <p:cNvSpPr/>
          <p:nvPr/>
        </p:nvSpPr>
        <p:spPr>
          <a:xfrm>
            <a:off x="7158818" y="1723746"/>
            <a:ext cx="942199" cy="1850266"/>
          </a:xfrm>
          <a:custGeom>
            <a:avLst/>
            <a:gdLst>
              <a:gd name="connsiteX0" fmla="*/ 1536521 w 1536521"/>
              <a:gd name="connsiteY0" fmla="*/ 0 h 1845125"/>
              <a:gd name="connsiteX1" fmla="*/ 4572 w 1536521"/>
              <a:gd name="connsiteY1" fmla="*/ 290436 h 1845125"/>
              <a:gd name="connsiteX2" fmla="*/ 1075228 w 1536521"/>
              <a:gd name="connsiteY2" fmla="*/ 632126 h 1845125"/>
              <a:gd name="connsiteX3" fmla="*/ 1399842 w 1536521"/>
              <a:gd name="connsiteY3" fmla="*/ 1087713 h 1845125"/>
              <a:gd name="connsiteX4" fmla="*/ 1120788 w 1536521"/>
              <a:gd name="connsiteY4" fmla="*/ 1469266 h 1845125"/>
              <a:gd name="connsiteX5" fmla="*/ 1098008 w 1536521"/>
              <a:gd name="connsiteY5" fmla="*/ 1845125 h 1845125"/>
              <a:gd name="connsiteX6" fmla="*/ 1098008 w 1536521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20780 w 1536513"/>
              <a:gd name="connsiteY4" fmla="*/ 1469266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83934"/>
              <a:gd name="connsiteX1" fmla="*/ 4564 w 1536513"/>
              <a:gd name="connsiteY1" fmla="*/ 290436 h 1883934"/>
              <a:gd name="connsiteX2" fmla="*/ 1075220 w 1536513"/>
              <a:gd name="connsiteY2" fmla="*/ 632126 h 1883934"/>
              <a:gd name="connsiteX3" fmla="*/ 1388444 w 1536513"/>
              <a:gd name="connsiteY3" fmla="*/ 968122 h 1883934"/>
              <a:gd name="connsiteX4" fmla="*/ 1154950 w 1536513"/>
              <a:gd name="connsiteY4" fmla="*/ 1343980 h 1883934"/>
              <a:gd name="connsiteX5" fmla="*/ 1098000 w 1536513"/>
              <a:gd name="connsiteY5" fmla="*/ 1845125 h 1883934"/>
              <a:gd name="connsiteX6" fmla="*/ 1171025 w 1536513"/>
              <a:gd name="connsiteY6" fmla="*/ 1851475 h 1883934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67850 w 1536513"/>
              <a:gd name="connsiteY5" fmla="*/ 173082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0117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77175 w 1536513"/>
              <a:gd name="connsiteY4" fmla="*/ 12804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61300 w 1536513"/>
              <a:gd name="connsiteY4" fmla="*/ 128683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64175"/>
              <a:gd name="connsiteX1" fmla="*/ 4564 w 1536513"/>
              <a:gd name="connsiteY1" fmla="*/ 290436 h 1864175"/>
              <a:gd name="connsiteX2" fmla="*/ 1075220 w 1536513"/>
              <a:gd name="connsiteY2" fmla="*/ 632126 h 1864175"/>
              <a:gd name="connsiteX3" fmla="*/ 1388444 w 1536513"/>
              <a:gd name="connsiteY3" fmla="*/ 968122 h 1864175"/>
              <a:gd name="connsiteX4" fmla="*/ 1161300 w 1536513"/>
              <a:gd name="connsiteY4" fmla="*/ 1286830 h 1864175"/>
              <a:gd name="connsiteX5" fmla="*/ 1145625 w 1536513"/>
              <a:gd name="connsiteY5" fmla="*/ 1597475 h 1864175"/>
              <a:gd name="connsiteX6" fmla="*/ 1145625 w 1536513"/>
              <a:gd name="connsiteY6" fmla="*/ 1864175 h 1864175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9088 w 1539088"/>
              <a:gd name="connsiteY0" fmla="*/ 0 h 1867350"/>
              <a:gd name="connsiteX1" fmla="*/ 7139 w 1539088"/>
              <a:gd name="connsiteY1" fmla="*/ 290436 h 1867350"/>
              <a:gd name="connsiteX2" fmla="*/ 982545 w 1539088"/>
              <a:gd name="connsiteY2" fmla="*/ 533701 h 1867350"/>
              <a:gd name="connsiteX3" fmla="*/ 1391019 w 1539088"/>
              <a:gd name="connsiteY3" fmla="*/ 968122 h 1867350"/>
              <a:gd name="connsiteX4" fmla="*/ 1163875 w 1539088"/>
              <a:gd name="connsiteY4" fmla="*/ 1286830 h 1867350"/>
              <a:gd name="connsiteX5" fmla="*/ 1148200 w 1539088"/>
              <a:gd name="connsiteY5" fmla="*/ 1597475 h 1867350"/>
              <a:gd name="connsiteX6" fmla="*/ 1151375 w 1539088"/>
              <a:gd name="connsiteY6" fmla="*/ 1867350 h 1867350"/>
              <a:gd name="connsiteX0" fmla="*/ 1441376 w 1441376"/>
              <a:gd name="connsiteY0" fmla="*/ 0 h 1867350"/>
              <a:gd name="connsiteX1" fmla="*/ 7852 w 1441376"/>
              <a:gd name="connsiteY1" fmla="*/ 319011 h 1867350"/>
              <a:gd name="connsiteX2" fmla="*/ 884833 w 1441376"/>
              <a:gd name="connsiteY2" fmla="*/ 533701 h 1867350"/>
              <a:gd name="connsiteX3" fmla="*/ 1293307 w 1441376"/>
              <a:gd name="connsiteY3" fmla="*/ 968122 h 1867350"/>
              <a:gd name="connsiteX4" fmla="*/ 1066163 w 1441376"/>
              <a:gd name="connsiteY4" fmla="*/ 1286830 h 1867350"/>
              <a:gd name="connsiteX5" fmla="*/ 1050488 w 1441376"/>
              <a:gd name="connsiteY5" fmla="*/ 1597475 h 1867350"/>
              <a:gd name="connsiteX6" fmla="*/ 1053663 w 1441376"/>
              <a:gd name="connsiteY6" fmla="*/ 1867350 h 1867350"/>
              <a:gd name="connsiteX0" fmla="*/ 1589569 w 1589569"/>
              <a:gd name="connsiteY0" fmla="*/ 0 h 1867350"/>
              <a:gd name="connsiteX1" fmla="*/ 6820 w 1589569"/>
              <a:gd name="connsiteY1" fmla="*/ 309486 h 1867350"/>
              <a:gd name="connsiteX2" fmla="*/ 1033026 w 1589569"/>
              <a:gd name="connsiteY2" fmla="*/ 533701 h 1867350"/>
              <a:gd name="connsiteX3" fmla="*/ 1441500 w 1589569"/>
              <a:gd name="connsiteY3" fmla="*/ 968122 h 1867350"/>
              <a:gd name="connsiteX4" fmla="*/ 1214356 w 1589569"/>
              <a:gd name="connsiteY4" fmla="*/ 1286830 h 1867350"/>
              <a:gd name="connsiteX5" fmla="*/ 1198681 w 1589569"/>
              <a:gd name="connsiteY5" fmla="*/ 1597475 h 1867350"/>
              <a:gd name="connsiteX6" fmla="*/ 1201856 w 1589569"/>
              <a:gd name="connsiteY6" fmla="*/ 1867350 h 1867350"/>
              <a:gd name="connsiteX0" fmla="*/ 1590453 w 1590453"/>
              <a:gd name="connsiteY0" fmla="*/ 0 h 1867350"/>
              <a:gd name="connsiteX1" fmla="*/ 7704 w 1590453"/>
              <a:gd name="connsiteY1" fmla="*/ 309486 h 1867350"/>
              <a:gd name="connsiteX2" fmla="*/ 1005335 w 1590453"/>
              <a:gd name="connsiteY2" fmla="*/ 654351 h 1867350"/>
              <a:gd name="connsiteX3" fmla="*/ 1442384 w 1590453"/>
              <a:gd name="connsiteY3" fmla="*/ 968122 h 1867350"/>
              <a:gd name="connsiteX4" fmla="*/ 1215240 w 1590453"/>
              <a:gd name="connsiteY4" fmla="*/ 1286830 h 1867350"/>
              <a:gd name="connsiteX5" fmla="*/ 1199565 w 1590453"/>
              <a:gd name="connsiteY5" fmla="*/ 1597475 h 1867350"/>
              <a:gd name="connsiteX6" fmla="*/ 1202740 w 1590453"/>
              <a:gd name="connsiteY6" fmla="*/ 1867350 h 1867350"/>
              <a:gd name="connsiteX0" fmla="*/ 1590390 w 1590390"/>
              <a:gd name="connsiteY0" fmla="*/ 0 h 1867350"/>
              <a:gd name="connsiteX1" fmla="*/ 7641 w 1590390"/>
              <a:gd name="connsiteY1" fmla="*/ 309486 h 1867350"/>
              <a:gd name="connsiteX2" fmla="*/ 1005272 w 1590390"/>
              <a:gd name="connsiteY2" fmla="*/ 654351 h 1867350"/>
              <a:gd name="connsiteX3" fmla="*/ 1394696 w 1590390"/>
              <a:gd name="connsiteY3" fmla="*/ 958597 h 1867350"/>
              <a:gd name="connsiteX4" fmla="*/ 1215177 w 1590390"/>
              <a:gd name="connsiteY4" fmla="*/ 1286830 h 1867350"/>
              <a:gd name="connsiteX5" fmla="*/ 1199502 w 1590390"/>
              <a:gd name="connsiteY5" fmla="*/ 1597475 h 1867350"/>
              <a:gd name="connsiteX6" fmla="*/ 1202677 w 1590390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  <a:gd name="connsiteX0" fmla="*/ 639567 w 1867824"/>
              <a:gd name="connsiteY0" fmla="*/ 0 h 1867350"/>
              <a:gd name="connsiteX1" fmla="*/ 1864443 w 1867824"/>
              <a:gd name="connsiteY1" fmla="*/ 349350 h 1867350"/>
              <a:gd name="connsiteX2" fmla="*/ 54449 w 1867824"/>
              <a:gd name="connsiteY2" fmla="*/ 654351 h 1867350"/>
              <a:gd name="connsiteX3" fmla="*/ 431173 w 1867824"/>
              <a:gd name="connsiteY3" fmla="*/ 980822 h 1867350"/>
              <a:gd name="connsiteX4" fmla="*/ 264354 w 1867824"/>
              <a:gd name="connsiteY4" fmla="*/ 1286830 h 1867350"/>
              <a:gd name="connsiteX5" fmla="*/ 248679 w 1867824"/>
              <a:gd name="connsiteY5" fmla="*/ 1597475 h 1867350"/>
              <a:gd name="connsiteX6" fmla="*/ 251854 w 1867824"/>
              <a:gd name="connsiteY6" fmla="*/ 1867350 h 1867350"/>
              <a:gd name="connsiteX0" fmla="*/ 952791 w 1873390"/>
              <a:gd name="connsiteY0" fmla="*/ 0 h 1907214"/>
              <a:gd name="connsiteX1" fmla="*/ 1864443 w 1873390"/>
              <a:gd name="connsiteY1" fmla="*/ 389214 h 1907214"/>
              <a:gd name="connsiteX2" fmla="*/ 54449 w 1873390"/>
              <a:gd name="connsiteY2" fmla="*/ 694215 h 1907214"/>
              <a:gd name="connsiteX3" fmla="*/ 431173 w 1873390"/>
              <a:gd name="connsiteY3" fmla="*/ 1020686 h 1907214"/>
              <a:gd name="connsiteX4" fmla="*/ 264354 w 1873390"/>
              <a:gd name="connsiteY4" fmla="*/ 1326694 h 1907214"/>
              <a:gd name="connsiteX5" fmla="*/ 248679 w 1873390"/>
              <a:gd name="connsiteY5" fmla="*/ 1637339 h 1907214"/>
              <a:gd name="connsiteX6" fmla="*/ 251854 w 1873390"/>
              <a:gd name="connsiteY6" fmla="*/ 1907214 h 1907214"/>
              <a:gd name="connsiteX0" fmla="*/ 952791 w 1888971"/>
              <a:gd name="connsiteY0" fmla="*/ 48 h 1907262"/>
              <a:gd name="connsiteX1" fmla="*/ 1864443 w 1888971"/>
              <a:gd name="connsiteY1" fmla="*/ 389262 h 1907262"/>
              <a:gd name="connsiteX2" fmla="*/ 54449 w 1888971"/>
              <a:gd name="connsiteY2" fmla="*/ 694263 h 1907262"/>
              <a:gd name="connsiteX3" fmla="*/ 431173 w 1888971"/>
              <a:gd name="connsiteY3" fmla="*/ 1020734 h 1907262"/>
              <a:gd name="connsiteX4" fmla="*/ 264354 w 1888971"/>
              <a:gd name="connsiteY4" fmla="*/ 1326742 h 1907262"/>
              <a:gd name="connsiteX5" fmla="*/ 248679 w 1888971"/>
              <a:gd name="connsiteY5" fmla="*/ 1637387 h 1907262"/>
              <a:gd name="connsiteX6" fmla="*/ 251854 w 1888971"/>
              <a:gd name="connsiteY6" fmla="*/ 1907262 h 1907262"/>
              <a:gd name="connsiteX0" fmla="*/ 952791 w 1888971"/>
              <a:gd name="connsiteY0" fmla="*/ 0 h 1907214"/>
              <a:gd name="connsiteX1" fmla="*/ 1864443 w 1888971"/>
              <a:gd name="connsiteY1" fmla="*/ 389214 h 1907214"/>
              <a:gd name="connsiteX2" fmla="*/ 54449 w 1888971"/>
              <a:gd name="connsiteY2" fmla="*/ 694215 h 1907214"/>
              <a:gd name="connsiteX3" fmla="*/ 431173 w 1888971"/>
              <a:gd name="connsiteY3" fmla="*/ 1020686 h 1907214"/>
              <a:gd name="connsiteX4" fmla="*/ 264354 w 1888971"/>
              <a:gd name="connsiteY4" fmla="*/ 1326694 h 1907214"/>
              <a:gd name="connsiteX5" fmla="*/ 248679 w 1888971"/>
              <a:gd name="connsiteY5" fmla="*/ 1637339 h 1907214"/>
              <a:gd name="connsiteX6" fmla="*/ 251854 w 1888971"/>
              <a:gd name="connsiteY6" fmla="*/ 1907214 h 1907214"/>
              <a:gd name="connsiteX0" fmla="*/ 884451 w 1884059"/>
              <a:gd name="connsiteY0" fmla="*/ 0 h 1912909"/>
              <a:gd name="connsiteX1" fmla="*/ 1864443 w 1884059"/>
              <a:gd name="connsiteY1" fmla="*/ 394909 h 1912909"/>
              <a:gd name="connsiteX2" fmla="*/ 54449 w 1884059"/>
              <a:gd name="connsiteY2" fmla="*/ 699910 h 1912909"/>
              <a:gd name="connsiteX3" fmla="*/ 431173 w 1884059"/>
              <a:gd name="connsiteY3" fmla="*/ 1026381 h 1912909"/>
              <a:gd name="connsiteX4" fmla="*/ 264354 w 1884059"/>
              <a:gd name="connsiteY4" fmla="*/ 1332389 h 1912909"/>
              <a:gd name="connsiteX5" fmla="*/ 248679 w 1884059"/>
              <a:gd name="connsiteY5" fmla="*/ 1643034 h 1912909"/>
              <a:gd name="connsiteX6" fmla="*/ 251854 w 1884059"/>
              <a:gd name="connsiteY6" fmla="*/ 1912909 h 1912909"/>
              <a:gd name="connsiteX0" fmla="*/ 881887 w 1837199"/>
              <a:gd name="connsiteY0" fmla="*/ 0 h 1912909"/>
              <a:gd name="connsiteX1" fmla="*/ 1816319 w 1837199"/>
              <a:gd name="connsiteY1" fmla="*/ 366435 h 1912909"/>
              <a:gd name="connsiteX2" fmla="*/ 51885 w 1837199"/>
              <a:gd name="connsiteY2" fmla="*/ 699910 h 1912909"/>
              <a:gd name="connsiteX3" fmla="*/ 428609 w 1837199"/>
              <a:gd name="connsiteY3" fmla="*/ 1026381 h 1912909"/>
              <a:gd name="connsiteX4" fmla="*/ 261790 w 1837199"/>
              <a:gd name="connsiteY4" fmla="*/ 1332389 h 1912909"/>
              <a:gd name="connsiteX5" fmla="*/ 246115 w 1837199"/>
              <a:gd name="connsiteY5" fmla="*/ 1643034 h 1912909"/>
              <a:gd name="connsiteX6" fmla="*/ 249290 w 1837199"/>
              <a:gd name="connsiteY6" fmla="*/ 1912909 h 1912909"/>
              <a:gd name="connsiteX0" fmla="*/ 881887 w 1816408"/>
              <a:gd name="connsiteY0" fmla="*/ 0 h 1912909"/>
              <a:gd name="connsiteX1" fmla="*/ 1816319 w 1816408"/>
              <a:gd name="connsiteY1" fmla="*/ 366435 h 1912909"/>
              <a:gd name="connsiteX2" fmla="*/ 51885 w 1816408"/>
              <a:gd name="connsiteY2" fmla="*/ 699910 h 1912909"/>
              <a:gd name="connsiteX3" fmla="*/ 428609 w 1816408"/>
              <a:gd name="connsiteY3" fmla="*/ 1026381 h 1912909"/>
              <a:gd name="connsiteX4" fmla="*/ 261790 w 1816408"/>
              <a:gd name="connsiteY4" fmla="*/ 1332389 h 1912909"/>
              <a:gd name="connsiteX5" fmla="*/ 246115 w 1816408"/>
              <a:gd name="connsiteY5" fmla="*/ 1643034 h 1912909"/>
              <a:gd name="connsiteX6" fmla="*/ 249290 w 1816408"/>
              <a:gd name="connsiteY6" fmla="*/ 1912909 h 1912909"/>
              <a:gd name="connsiteX0" fmla="*/ 881568 w 1810395"/>
              <a:gd name="connsiteY0" fmla="*/ 0 h 1912909"/>
              <a:gd name="connsiteX1" fmla="*/ 1810305 w 1810395"/>
              <a:gd name="connsiteY1" fmla="*/ 400604 h 1912909"/>
              <a:gd name="connsiteX2" fmla="*/ 51566 w 1810395"/>
              <a:gd name="connsiteY2" fmla="*/ 699910 h 1912909"/>
              <a:gd name="connsiteX3" fmla="*/ 428290 w 1810395"/>
              <a:gd name="connsiteY3" fmla="*/ 1026381 h 1912909"/>
              <a:gd name="connsiteX4" fmla="*/ 261471 w 1810395"/>
              <a:gd name="connsiteY4" fmla="*/ 1332389 h 1912909"/>
              <a:gd name="connsiteX5" fmla="*/ 245796 w 1810395"/>
              <a:gd name="connsiteY5" fmla="*/ 1643034 h 1912909"/>
              <a:gd name="connsiteX6" fmla="*/ 248971 w 1810395"/>
              <a:gd name="connsiteY6" fmla="*/ 1912909 h 1912909"/>
              <a:gd name="connsiteX0" fmla="*/ 638564 w 1570424"/>
              <a:gd name="connsiteY0" fmla="*/ 0 h 1912909"/>
              <a:gd name="connsiteX1" fmla="*/ 1567301 w 1570424"/>
              <a:gd name="connsiteY1" fmla="*/ 400604 h 1912909"/>
              <a:gd name="connsiteX2" fmla="*/ 913388 w 1570424"/>
              <a:gd name="connsiteY2" fmla="*/ 694215 h 1912909"/>
              <a:gd name="connsiteX3" fmla="*/ 185286 w 1570424"/>
              <a:gd name="connsiteY3" fmla="*/ 1026381 h 1912909"/>
              <a:gd name="connsiteX4" fmla="*/ 18467 w 1570424"/>
              <a:gd name="connsiteY4" fmla="*/ 1332389 h 1912909"/>
              <a:gd name="connsiteX5" fmla="*/ 2792 w 1570424"/>
              <a:gd name="connsiteY5" fmla="*/ 1643034 h 1912909"/>
              <a:gd name="connsiteX6" fmla="*/ 5967 w 1570424"/>
              <a:gd name="connsiteY6" fmla="*/ 1912909 h 1912909"/>
              <a:gd name="connsiteX0" fmla="*/ 638564 w 1569479"/>
              <a:gd name="connsiteY0" fmla="*/ 0 h 1912909"/>
              <a:gd name="connsiteX1" fmla="*/ 1567301 w 1569479"/>
              <a:gd name="connsiteY1" fmla="*/ 400604 h 1912909"/>
              <a:gd name="connsiteX2" fmla="*/ 913388 w 1569479"/>
              <a:gd name="connsiteY2" fmla="*/ 694215 h 1912909"/>
              <a:gd name="connsiteX3" fmla="*/ 185286 w 1569479"/>
              <a:gd name="connsiteY3" fmla="*/ 1026381 h 1912909"/>
              <a:gd name="connsiteX4" fmla="*/ 18467 w 1569479"/>
              <a:gd name="connsiteY4" fmla="*/ 1332389 h 1912909"/>
              <a:gd name="connsiteX5" fmla="*/ 2792 w 1569479"/>
              <a:gd name="connsiteY5" fmla="*/ 1643034 h 1912909"/>
              <a:gd name="connsiteX6" fmla="*/ 5967 w 1569479"/>
              <a:gd name="connsiteY6" fmla="*/ 1912909 h 1912909"/>
              <a:gd name="connsiteX0" fmla="*/ 638564 w 1569092"/>
              <a:gd name="connsiteY0" fmla="*/ 0 h 1912909"/>
              <a:gd name="connsiteX1" fmla="*/ 1567301 w 1569092"/>
              <a:gd name="connsiteY1" fmla="*/ 400604 h 1912909"/>
              <a:gd name="connsiteX2" fmla="*/ 890608 w 1569092"/>
              <a:gd name="connsiteY2" fmla="*/ 711299 h 1912909"/>
              <a:gd name="connsiteX3" fmla="*/ 185286 w 1569092"/>
              <a:gd name="connsiteY3" fmla="*/ 1026381 h 1912909"/>
              <a:gd name="connsiteX4" fmla="*/ 18467 w 1569092"/>
              <a:gd name="connsiteY4" fmla="*/ 1332389 h 1912909"/>
              <a:gd name="connsiteX5" fmla="*/ 2792 w 1569092"/>
              <a:gd name="connsiteY5" fmla="*/ 1643034 h 1912909"/>
              <a:gd name="connsiteX6" fmla="*/ 5967 w 1569092"/>
              <a:gd name="connsiteY6" fmla="*/ 1912909 h 1912909"/>
              <a:gd name="connsiteX0" fmla="*/ 713723 w 1644381"/>
              <a:gd name="connsiteY0" fmla="*/ 0 h 1912909"/>
              <a:gd name="connsiteX1" fmla="*/ 1642460 w 1644381"/>
              <a:gd name="connsiteY1" fmla="*/ 400604 h 1912909"/>
              <a:gd name="connsiteX2" fmla="*/ 965767 w 1644381"/>
              <a:gd name="connsiteY2" fmla="*/ 711299 h 1912909"/>
              <a:gd name="connsiteX3" fmla="*/ 1291236 w 1644381"/>
              <a:gd name="connsiteY3" fmla="*/ 1060550 h 1912909"/>
              <a:gd name="connsiteX4" fmla="*/ 93626 w 1644381"/>
              <a:gd name="connsiteY4" fmla="*/ 1332389 h 1912909"/>
              <a:gd name="connsiteX5" fmla="*/ 77951 w 1644381"/>
              <a:gd name="connsiteY5" fmla="*/ 1643034 h 1912909"/>
              <a:gd name="connsiteX6" fmla="*/ 81126 w 1644381"/>
              <a:gd name="connsiteY6" fmla="*/ 1912909 h 1912909"/>
              <a:gd name="connsiteX0" fmla="*/ 713723 w 1644381"/>
              <a:gd name="connsiteY0" fmla="*/ 0 h 1912909"/>
              <a:gd name="connsiteX1" fmla="*/ 1642460 w 1644381"/>
              <a:gd name="connsiteY1" fmla="*/ 400604 h 1912909"/>
              <a:gd name="connsiteX2" fmla="*/ 965767 w 1644381"/>
              <a:gd name="connsiteY2" fmla="*/ 711299 h 1912909"/>
              <a:gd name="connsiteX3" fmla="*/ 1291236 w 1644381"/>
              <a:gd name="connsiteY3" fmla="*/ 1060550 h 1912909"/>
              <a:gd name="connsiteX4" fmla="*/ 93626 w 1644381"/>
              <a:gd name="connsiteY4" fmla="*/ 1332389 h 1912909"/>
              <a:gd name="connsiteX5" fmla="*/ 77951 w 1644381"/>
              <a:gd name="connsiteY5" fmla="*/ 1643034 h 1912909"/>
              <a:gd name="connsiteX6" fmla="*/ 81126 w 1644381"/>
              <a:gd name="connsiteY6" fmla="*/ 1912909 h 1912909"/>
              <a:gd name="connsiteX0" fmla="*/ 716249 w 1646891"/>
              <a:gd name="connsiteY0" fmla="*/ 0 h 1912909"/>
              <a:gd name="connsiteX1" fmla="*/ 1644986 w 1646891"/>
              <a:gd name="connsiteY1" fmla="*/ 400604 h 1912909"/>
              <a:gd name="connsiteX2" fmla="*/ 968293 w 1646891"/>
              <a:gd name="connsiteY2" fmla="*/ 711299 h 1912909"/>
              <a:gd name="connsiteX3" fmla="*/ 1327932 w 1646891"/>
              <a:gd name="connsiteY3" fmla="*/ 1020686 h 1912909"/>
              <a:gd name="connsiteX4" fmla="*/ 96152 w 1646891"/>
              <a:gd name="connsiteY4" fmla="*/ 1332389 h 1912909"/>
              <a:gd name="connsiteX5" fmla="*/ 80477 w 1646891"/>
              <a:gd name="connsiteY5" fmla="*/ 1643034 h 1912909"/>
              <a:gd name="connsiteX6" fmla="*/ 83652 w 1646891"/>
              <a:gd name="connsiteY6" fmla="*/ 1912909 h 1912909"/>
              <a:gd name="connsiteX0" fmla="*/ 712703 w 1643345"/>
              <a:gd name="connsiteY0" fmla="*/ 0 h 1912909"/>
              <a:gd name="connsiteX1" fmla="*/ 1641440 w 1643345"/>
              <a:gd name="connsiteY1" fmla="*/ 400604 h 1912909"/>
              <a:gd name="connsiteX2" fmla="*/ 964747 w 1643345"/>
              <a:gd name="connsiteY2" fmla="*/ 711299 h 1912909"/>
              <a:gd name="connsiteX3" fmla="*/ 1324386 w 1643345"/>
              <a:gd name="connsiteY3" fmla="*/ 1020686 h 1912909"/>
              <a:gd name="connsiteX4" fmla="*/ 1123397 w 1643345"/>
              <a:gd name="connsiteY4" fmla="*/ 1383643 h 1912909"/>
              <a:gd name="connsiteX5" fmla="*/ 76931 w 1643345"/>
              <a:gd name="connsiteY5" fmla="*/ 1643034 h 1912909"/>
              <a:gd name="connsiteX6" fmla="*/ 80106 w 1643345"/>
              <a:gd name="connsiteY6" fmla="*/ 1912909 h 1912909"/>
              <a:gd name="connsiteX0" fmla="*/ 712703 w 1643345"/>
              <a:gd name="connsiteY0" fmla="*/ 0 h 1912909"/>
              <a:gd name="connsiteX1" fmla="*/ 1641440 w 1643345"/>
              <a:gd name="connsiteY1" fmla="*/ 400604 h 1912909"/>
              <a:gd name="connsiteX2" fmla="*/ 964747 w 1643345"/>
              <a:gd name="connsiteY2" fmla="*/ 711299 h 1912909"/>
              <a:gd name="connsiteX3" fmla="*/ 1324386 w 1643345"/>
              <a:gd name="connsiteY3" fmla="*/ 1020686 h 1912909"/>
              <a:gd name="connsiteX4" fmla="*/ 1123397 w 1643345"/>
              <a:gd name="connsiteY4" fmla="*/ 1383643 h 1912909"/>
              <a:gd name="connsiteX5" fmla="*/ 76931 w 1643345"/>
              <a:gd name="connsiteY5" fmla="*/ 1643034 h 1912909"/>
              <a:gd name="connsiteX6" fmla="*/ 80106 w 1643345"/>
              <a:gd name="connsiteY6" fmla="*/ 1912909 h 1912909"/>
              <a:gd name="connsiteX0" fmla="*/ 632597 w 1563239"/>
              <a:gd name="connsiteY0" fmla="*/ 0 h 1912909"/>
              <a:gd name="connsiteX1" fmla="*/ 1561334 w 1563239"/>
              <a:gd name="connsiteY1" fmla="*/ 400604 h 1912909"/>
              <a:gd name="connsiteX2" fmla="*/ 884641 w 1563239"/>
              <a:gd name="connsiteY2" fmla="*/ 711299 h 1912909"/>
              <a:gd name="connsiteX3" fmla="*/ 1244280 w 1563239"/>
              <a:gd name="connsiteY3" fmla="*/ 1020686 h 1912909"/>
              <a:gd name="connsiteX4" fmla="*/ 1043291 w 1563239"/>
              <a:gd name="connsiteY4" fmla="*/ 1383643 h 1912909"/>
              <a:gd name="connsiteX5" fmla="*/ 0 w 1563239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42199"/>
              <a:gd name="connsiteY0" fmla="*/ 0 h 1850266"/>
              <a:gd name="connsiteX1" fmla="*/ 940127 w 942199"/>
              <a:gd name="connsiteY1" fmla="*/ 337961 h 1850266"/>
              <a:gd name="connsiteX2" fmla="*/ 263434 w 942199"/>
              <a:gd name="connsiteY2" fmla="*/ 648656 h 1850266"/>
              <a:gd name="connsiteX3" fmla="*/ 623073 w 942199"/>
              <a:gd name="connsiteY3" fmla="*/ 958043 h 1850266"/>
              <a:gd name="connsiteX4" fmla="*/ 422084 w 942199"/>
              <a:gd name="connsiteY4" fmla="*/ 1321000 h 1850266"/>
              <a:gd name="connsiteX5" fmla="*/ 403889 w 942199"/>
              <a:gd name="connsiteY5" fmla="*/ 1850266 h 185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199" h="1850266">
                <a:moveTo>
                  <a:pt x="0" y="0"/>
                </a:moveTo>
                <a:cubicBezTo>
                  <a:pt x="496886" y="75456"/>
                  <a:pt x="896221" y="229852"/>
                  <a:pt x="940127" y="337961"/>
                </a:cubicBezTo>
                <a:cubicBezTo>
                  <a:pt x="984033" y="446070"/>
                  <a:pt x="316276" y="545309"/>
                  <a:pt x="263434" y="648656"/>
                </a:cubicBezTo>
                <a:cubicBezTo>
                  <a:pt x="210592" y="752003"/>
                  <a:pt x="596631" y="845986"/>
                  <a:pt x="623073" y="958043"/>
                </a:cubicBezTo>
                <a:cubicBezTo>
                  <a:pt x="649515" y="1070100"/>
                  <a:pt x="458615" y="1172296"/>
                  <a:pt x="422084" y="1321000"/>
                </a:cubicBezTo>
                <a:cubicBezTo>
                  <a:pt x="385553" y="1469704"/>
                  <a:pt x="399137" y="1552073"/>
                  <a:pt x="403889" y="1850266"/>
                </a:cubicBezTo>
              </a:path>
            </a:pathLst>
          </a:custGeom>
          <a:ln w="76200" cmpd="sng">
            <a:solidFill>
              <a:srgbClr val="0000FF">
                <a:alpha val="48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16" name="直線コネクタ 215"/>
          <p:cNvCxnSpPr/>
          <p:nvPr/>
        </p:nvCxnSpPr>
        <p:spPr>
          <a:xfrm>
            <a:off x="8726908" y="3409829"/>
            <a:ext cx="0" cy="665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8" name="図形グループ 227"/>
          <p:cNvGrpSpPr/>
          <p:nvPr/>
        </p:nvGrpSpPr>
        <p:grpSpPr>
          <a:xfrm>
            <a:off x="2181898" y="3088395"/>
            <a:ext cx="249948" cy="812576"/>
            <a:chOff x="2507101" y="3397406"/>
            <a:chExt cx="249948" cy="812576"/>
          </a:xfrm>
        </p:grpSpPr>
        <p:sp>
          <p:nvSpPr>
            <p:cNvPr id="229" name="円/楕円 228"/>
            <p:cNvSpPr/>
            <p:nvPr/>
          </p:nvSpPr>
          <p:spPr>
            <a:xfrm>
              <a:off x="2552289" y="4005222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230" name="直線矢印コネクタ 229"/>
            <p:cNvCxnSpPr>
              <a:stCxn id="226" idx="5"/>
              <a:endCxn id="229" idx="0"/>
            </p:cNvCxnSpPr>
            <p:nvPr/>
          </p:nvCxnSpPr>
          <p:spPr>
            <a:xfrm>
              <a:off x="2507101" y="3397406"/>
              <a:ext cx="147568" cy="60781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231" name="曲線コネクタ 230"/>
          <p:cNvCxnSpPr>
            <a:stCxn id="197" idx="4"/>
            <a:endCxn id="440" idx="0"/>
          </p:cNvCxnSpPr>
          <p:nvPr/>
        </p:nvCxnSpPr>
        <p:spPr>
          <a:xfrm rot="5400000">
            <a:off x="1537208" y="3369139"/>
            <a:ext cx="229411" cy="1352196"/>
          </a:xfrm>
          <a:prstGeom prst="curvedConnector3">
            <a:avLst/>
          </a:prstGeom>
          <a:ln w="38100" cmpd="sng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3" name="角丸四角形 222"/>
          <p:cNvSpPr/>
          <p:nvPr/>
        </p:nvSpPr>
        <p:spPr>
          <a:xfrm>
            <a:off x="4290601" y="5072513"/>
            <a:ext cx="4475447" cy="344428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longest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 in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33" name="角丸四角形 232"/>
          <p:cNvSpPr/>
          <p:nvPr/>
        </p:nvSpPr>
        <p:spPr>
          <a:xfrm>
            <a:off x="4290601" y="5465839"/>
            <a:ext cx="4475447" cy="3098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Make new node for LZ78 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trie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on ST</a:t>
            </a:r>
            <a:endParaRPr kumimoji="1" lang="en-US" altLang="ja-JP" sz="2000" b="1" dirty="0">
              <a:solidFill>
                <a:srgbClr val="FF0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34" name="角丸四角形 233"/>
          <p:cNvSpPr/>
          <p:nvPr/>
        </p:nvSpPr>
        <p:spPr>
          <a:xfrm>
            <a:off x="4297441" y="5816838"/>
            <a:ext cx="4475447" cy="3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Compute next position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 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|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f</a:t>
            </a:r>
            <a:r>
              <a:rPr kumimoji="1" lang="en-US" altLang="ja-JP" sz="2000" i="1" baseline="-25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|</a:t>
            </a:r>
            <a:endParaRPr kumimoji="1" lang="en-US" altLang="ja-JP" sz="2000" b="1" dirty="0">
              <a:solidFill>
                <a:srgbClr val="0000FF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37" name="角丸四角形 236"/>
          <p:cNvSpPr/>
          <p:nvPr/>
        </p:nvSpPr>
        <p:spPr>
          <a:xfrm>
            <a:off x="4290601" y="4516129"/>
            <a:ext cx="4475447" cy="512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Next factor is prefix of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].</a:t>
            </a:r>
            <a:b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Find node in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GST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corresponding to </a:t>
            </a:r>
            <a:r>
              <a:rPr kumimoji="1" lang="en-US" altLang="ja-JP" sz="20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kumimoji="1" lang="en-US" altLang="ja-JP" sz="2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kumimoji="1" lang="en-US" altLang="ja-JP" sz="20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en-US" altLang="ja-JP" sz="2000" b="1" dirty="0">
              <a:solidFill>
                <a:srgbClr val="008000"/>
              </a:solidFill>
              <a:latin typeface="Times New Roman"/>
              <a:cs typeface="Times New Roman"/>
              <a:sym typeface="Wingdings"/>
            </a:endParaRPr>
          </a:p>
        </p:txBody>
      </p:sp>
      <p:sp>
        <p:nvSpPr>
          <p:cNvPr id="242" name="フリーフォーム 241"/>
          <p:cNvSpPr/>
          <p:nvPr/>
        </p:nvSpPr>
        <p:spPr>
          <a:xfrm>
            <a:off x="7153504" y="1717220"/>
            <a:ext cx="1445722" cy="1822895"/>
          </a:xfrm>
          <a:custGeom>
            <a:avLst/>
            <a:gdLst>
              <a:gd name="connsiteX0" fmla="*/ 1536521 w 1536521"/>
              <a:gd name="connsiteY0" fmla="*/ 0 h 1845125"/>
              <a:gd name="connsiteX1" fmla="*/ 4572 w 1536521"/>
              <a:gd name="connsiteY1" fmla="*/ 290436 h 1845125"/>
              <a:gd name="connsiteX2" fmla="*/ 1075228 w 1536521"/>
              <a:gd name="connsiteY2" fmla="*/ 632126 h 1845125"/>
              <a:gd name="connsiteX3" fmla="*/ 1399842 w 1536521"/>
              <a:gd name="connsiteY3" fmla="*/ 1087713 h 1845125"/>
              <a:gd name="connsiteX4" fmla="*/ 1120788 w 1536521"/>
              <a:gd name="connsiteY4" fmla="*/ 1469266 h 1845125"/>
              <a:gd name="connsiteX5" fmla="*/ 1098008 w 1536521"/>
              <a:gd name="connsiteY5" fmla="*/ 1845125 h 1845125"/>
              <a:gd name="connsiteX6" fmla="*/ 1098008 w 1536521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20780 w 1536513"/>
              <a:gd name="connsiteY4" fmla="*/ 1469266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45125"/>
              <a:gd name="connsiteX1" fmla="*/ 4564 w 1536513"/>
              <a:gd name="connsiteY1" fmla="*/ 290436 h 1845125"/>
              <a:gd name="connsiteX2" fmla="*/ 1075220 w 1536513"/>
              <a:gd name="connsiteY2" fmla="*/ 632126 h 1845125"/>
              <a:gd name="connsiteX3" fmla="*/ 1388444 w 1536513"/>
              <a:gd name="connsiteY3" fmla="*/ 968122 h 1845125"/>
              <a:gd name="connsiteX4" fmla="*/ 1154950 w 1536513"/>
              <a:gd name="connsiteY4" fmla="*/ 1343980 h 1845125"/>
              <a:gd name="connsiteX5" fmla="*/ 1098000 w 1536513"/>
              <a:gd name="connsiteY5" fmla="*/ 1845125 h 1845125"/>
              <a:gd name="connsiteX6" fmla="*/ 1098000 w 1536513"/>
              <a:gd name="connsiteY6" fmla="*/ 1845125 h 1845125"/>
              <a:gd name="connsiteX0" fmla="*/ 1536513 w 1536513"/>
              <a:gd name="connsiteY0" fmla="*/ 0 h 1883934"/>
              <a:gd name="connsiteX1" fmla="*/ 4564 w 1536513"/>
              <a:gd name="connsiteY1" fmla="*/ 290436 h 1883934"/>
              <a:gd name="connsiteX2" fmla="*/ 1075220 w 1536513"/>
              <a:gd name="connsiteY2" fmla="*/ 632126 h 1883934"/>
              <a:gd name="connsiteX3" fmla="*/ 1388444 w 1536513"/>
              <a:gd name="connsiteY3" fmla="*/ 968122 h 1883934"/>
              <a:gd name="connsiteX4" fmla="*/ 1154950 w 1536513"/>
              <a:gd name="connsiteY4" fmla="*/ 1343980 h 1883934"/>
              <a:gd name="connsiteX5" fmla="*/ 1098000 w 1536513"/>
              <a:gd name="connsiteY5" fmla="*/ 1845125 h 1883934"/>
              <a:gd name="connsiteX6" fmla="*/ 1171025 w 1536513"/>
              <a:gd name="connsiteY6" fmla="*/ 1851475 h 1883934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67850 w 1536513"/>
              <a:gd name="connsiteY5" fmla="*/ 173082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8800 w 1536513"/>
              <a:gd name="connsiteY5" fmla="*/ 1594300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0117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54950 w 1536513"/>
              <a:gd name="connsiteY4" fmla="*/ 13439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77175 w 1536513"/>
              <a:gd name="connsiteY4" fmla="*/ 128048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51475"/>
              <a:gd name="connsiteX1" fmla="*/ 4564 w 1536513"/>
              <a:gd name="connsiteY1" fmla="*/ 290436 h 1851475"/>
              <a:gd name="connsiteX2" fmla="*/ 1075220 w 1536513"/>
              <a:gd name="connsiteY2" fmla="*/ 632126 h 1851475"/>
              <a:gd name="connsiteX3" fmla="*/ 1388444 w 1536513"/>
              <a:gd name="connsiteY3" fmla="*/ 968122 h 1851475"/>
              <a:gd name="connsiteX4" fmla="*/ 1161300 w 1536513"/>
              <a:gd name="connsiteY4" fmla="*/ 1286830 h 1851475"/>
              <a:gd name="connsiteX5" fmla="*/ 1145625 w 1536513"/>
              <a:gd name="connsiteY5" fmla="*/ 1597475 h 1851475"/>
              <a:gd name="connsiteX6" fmla="*/ 1171025 w 1536513"/>
              <a:gd name="connsiteY6" fmla="*/ 1851475 h 1851475"/>
              <a:gd name="connsiteX0" fmla="*/ 1536513 w 1536513"/>
              <a:gd name="connsiteY0" fmla="*/ 0 h 1864175"/>
              <a:gd name="connsiteX1" fmla="*/ 4564 w 1536513"/>
              <a:gd name="connsiteY1" fmla="*/ 290436 h 1864175"/>
              <a:gd name="connsiteX2" fmla="*/ 1075220 w 1536513"/>
              <a:gd name="connsiteY2" fmla="*/ 632126 h 1864175"/>
              <a:gd name="connsiteX3" fmla="*/ 1388444 w 1536513"/>
              <a:gd name="connsiteY3" fmla="*/ 968122 h 1864175"/>
              <a:gd name="connsiteX4" fmla="*/ 1161300 w 1536513"/>
              <a:gd name="connsiteY4" fmla="*/ 1286830 h 1864175"/>
              <a:gd name="connsiteX5" fmla="*/ 1145625 w 1536513"/>
              <a:gd name="connsiteY5" fmla="*/ 1597475 h 1864175"/>
              <a:gd name="connsiteX6" fmla="*/ 1145625 w 1536513"/>
              <a:gd name="connsiteY6" fmla="*/ 1864175 h 1864175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6513 w 1536513"/>
              <a:gd name="connsiteY0" fmla="*/ 0 h 1867350"/>
              <a:gd name="connsiteX1" fmla="*/ 4564 w 1536513"/>
              <a:gd name="connsiteY1" fmla="*/ 290436 h 1867350"/>
              <a:gd name="connsiteX2" fmla="*/ 1075220 w 1536513"/>
              <a:gd name="connsiteY2" fmla="*/ 632126 h 1867350"/>
              <a:gd name="connsiteX3" fmla="*/ 1388444 w 1536513"/>
              <a:gd name="connsiteY3" fmla="*/ 968122 h 1867350"/>
              <a:gd name="connsiteX4" fmla="*/ 1161300 w 1536513"/>
              <a:gd name="connsiteY4" fmla="*/ 1286830 h 1867350"/>
              <a:gd name="connsiteX5" fmla="*/ 1145625 w 1536513"/>
              <a:gd name="connsiteY5" fmla="*/ 1597475 h 1867350"/>
              <a:gd name="connsiteX6" fmla="*/ 1148800 w 1536513"/>
              <a:gd name="connsiteY6" fmla="*/ 1867350 h 1867350"/>
              <a:gd name="connsiteX0" fmla="*/ 1539088 w 1539088"/>
              <a:gd name="connsiteY0" fmla="*/ 0 h 1867350"/>
              <a:gd name="connsiteX1" fmla="*/ 7139 w 1539088"/>
              <a:gd name="connsiteY1" fmla="*/ 290436 h 1867350"/>
              <a:gd name="connsiteX2" fmla="*/ 982545 w 1539088"/>
              <a:gd name="connsiteY2" fmla="*/ 533701 h 1867350"/>
              <a:gd name="connsiteX3" fmla="*/ 1391019 w 1539088"/>
              <a:gd name="connsiteY3" fmla="*/ 968122 h 1867350"/>
              <a:gd name="connsiteX4" fmla="*/ 1163875 w 1539088"/>
              <a:gd name="connsiteY4" fmla="*/ 1286830 h 1867350"/>
              <a:gd name="connsiteX5" fmla="*/ 1148200 w 1539088"/>
              <a:gd name="connsiteY5" fmla="*/ 1597475 h 1867350"/>
              <a:gd name="connsiteX6" fmla="*/ 1151375 w 1539088"/>
              <a:gd name="connsiteY6" fmla="*/ 1867350 h 1867350"/>
              <a:gd name="connsiteX0" fmla="*/ 1441376 w 1441376"/>
              <a:gd name="connsiteY0" fmla="*/ 0 h 1867350"/>
              <a:gd name="connsiteX1" fmla="*/ 7852 w 1441376"/>
              <a:gd name="connsiteY1" fmla="*/ 319011 h 1867350"/>
              <a:gd name="connsiteX2" fmla="*/ 884833 w 1441376"/>
              <a:gd name="connsiteY2" fmla="*/ 533701 h 1867350"/>
              <a:gd name="connsiteX3" fmla="*/ 1293307 w 1441376"/>
              <a:gd name="connsiteY3" fmla="*/ 968122 h 1867350"/>
              <a:gd name="connsiteX4" fmla="*/ 1066163 w 1441376"/>
              <a:gd name="connsiteY4" fmla="*/ 1286830 h 1867350"/>
              <a:gd name="connsiteX5" fmla="*/ 1050488 w 1441376"/>
              <a:gd name="connsiteY5" fmla="*/ 1597475 h 1867350"/>
              <a:gd name="connsiteX6" fmla="*/ 1053663 w 1441376"/>
              <a:gd name="connsiteY6" fmla="*/ 1867350 h 1867350"/>
              <a:gd name="connsiteX0" fmla="*/ 1589569 w 1589569"/>
              <a:gd name="connsiteY0" fmla="*/ 0 h 1867350"/>
              <a:gd name="connsiteX1" fmla="*/ 6820 w 1589569"/>
              <a:gd name="connsiteY1" fmla="*/ 309486 h 1867350"/>
              <a:gd name="connsiteX2" fmla="*/ 1033026 w 1589569"/>
              <a:gd name="connsiteY2" fmla="*/ 533701 h 1867350"/>
              <a:gd name="connsiteX3" fmla="*/ 1441500 w 1589569"/>
              <a:gd name="connsiteY3" fmla="*/ 968122 h 1867350"/>
              <a:gd name="connsiteX4" fmla="*/ 1214356 w 1589569"/>
              <a:gd name="connsiteY4" fmla="*/ 1286830 h 1867350"/>
              <a:gd name="connsiteX5" fmla="*/ 1198681 w 1589569"/>
              <a:gd name="connsiteY5" fmla="*/ 1597475 h 1867350"/>
              <a:gd name="connsiteX6" fmla="*/ 1201856 w 1589569"/>
              <a:gd name="connsiteY6" fmla="*/ 1867350 h 1867350"/>
              <a:gd name="connsiteX0" fmla="*/ 1590453 w 1590453"/>
              <a:gd name="connsiteY0" fmla="*/ 0 h 1867350"/>
              <a:gd name="connsiteX1" fmla="*/ 7704 w 1590453"/>
              <a:gd name="connsiteY1" fmla="*/ 309486 h 1867350"/>
              <a:gd name="connsiteX2" fmla="*/ 1005335 w 1590453"/>
              <a:gd name="connsiteY2" fmla="*/ 654351 h 1867350"/>
              <a:gd name="connsiteX3" fmla="*/ 1442384 w 1590453"/>
              <a:gd name="connsiteY3" fmla="*/ 968122 h 1867350"/>
              <a:gd name="connsiteX4" fmla="*/ 1215240 w 1590453"/>
              <a:gd name="connsiteY4" fmla="*/ 1286830 h 1867350"/>
              <a:gd name="connsiteX5" fmla="*/ 1199565 w 1590453"/>
              <a:gd name="connsiteY5" fmla="*/ 1597475 h 1867350"/>
              <a:gd name="connsiteX6" fmla="*/ 1202740 w 1590453"/>
              <a:gd name="connsiteY6" fmla="*/ 1867350 h 1867350"/>
              <a:gd name="connsiteX0" fmla="*/ 1590390 w 1590390"/>
              <a:gd name="connsiteY0" fmla="*/ 0 h 1867350"/>
              <a:gd name="connsiteX1" fmla="*/ 7641 w 1590390"/>
              <a:gd name="connsiteY1" fmla="*/ 309486 h 1867350"/>
              <a:gd name="connsiteX2" fmla="*/ 1005272 w 1590390"/>
              <a:gd name="connsiteY2" fmla="*/ 654351 h 1867350"/>
              <a:gd name="connsiteX3" fmla="*/ 1394696 w 1590390"/>
              <a:gd name="connsiteY3" fmla="*/ 958597 h 1867350"/>
              <a:gd name="connsiteX4" fmla="*/ 1215177 w 1590390"/>
              <a:gd name="connsiteY4" fmla="*/ 1286830 h 1867350"/>
              <a:gd name="connsiteX5" fmla="*/ 1199502 w 1590390"/>
              <a:gd name="connsiteY5" fmla="*/ 1597475 h 1867350"/>
              <a:gd name="connsiteX6" fmla="*/ 1202677 w 1590390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  <a:gd name="connsiteX0" fmla="*/ 1590373 w 1590373"/>
              <a:gd name="connsiteY0" fmla="*/ 0 h 1867350"/>
              <a:gd name="connsiteX1" fmla="*/ 7624 w 1590373"/>
              <a:gd name="connsiteY1" fmla="*/ 309486 h 1867350"/>
              <a:gd name="connsiteX2" fmla="*/ 1005255 w 1590373"/>
              <a:gd name="connsiteY2" fmla="*/ 654351 h 1867350"/>
              <a:gd name="connsiteX3" fmla="*/ 1381979 w 1590373"/>
              <a:gd name="connsiteY3" fmla="*/ 980822 h 1867350"/>
              <a:gd name="connsiteX4" fmla="*/ 1215160 w 1590373"/>
              <a:gd name="connsiteY4" fmla="*/ 1286830 h 1867350"/>
              <a:gd name="connsiteX5" fmla="*/ 1199485 w 1590373"/>
              <a:gd name="connsiteY5" fmla="*/ 1597475 h 1867350"/>
              <a:gd name="connsiteX6" fmla="*/ 1202660 w 1590373"/>
              <a:gd name="connsiteY6" fmla="*/ 1867350 h 1867350"/>
              <a:gd name="connsiteX0" fmla="*/ 639567 w 1867824"/>
              <a:gd name="connsiteY0" fmla="*/ 0 h 1867350"/>
              <a:gd name="connsiteX1" fmla="*/ 1864443 w 1867824"/>
              <a:gd name="connsiteY1" fmla="*/ 349350 h 1867350"/>
              <a:gd name="connsiteX2" fmla="*/ 54449 w 1867824"/>
              <a:gd name="connsiteY2" fmla="*/ 654351 h 1867350"/>
              <a:gd name="connsiteX3" fmla="*/ 431173 w 1867824"/>
              <a:gd name="connsiteY3" fmla="*/ 980822 h 1867350"/>
              <a:gd name="connsiteX4" fmla="*/ 264354 w 1867824"/>
              <a:gd name="connsiteY4" fmla="*/ 1286830 h 1867350"/>
              <a:gd name="connsiteX5" fmla="*/ 248679 w 1867824"/>
              <a:gd name="connsiteY5" fmla="*/ 1597475 h 1867350"/>
              <a:gd name="connsiteX6" fmla="*/ 251854 w 1867824"/>
              <a:gd name="connsiteY6" fmla="*/ 1867350 h 1867350"/>
              <a:gd name="connsiteX0" fmla="*/ 952791 w 1873390"/>
              <a:gd name="connsiteY0" fmla="*/ 0 h 1907214"/>
              <a:gd name="connsiteX1" fmla="*/ 1864443 w 1873390"/>
              <a:gd name="connsiteY1" fmla="*/ 389214 h 1907214"/>
              <a:gd name="connsiteX2" fmla="*/ 54449 w 1873390"/>
              <a:gd name="connsiteY2" fmla="*/ 694215 h 1907214"/>
              <a:gd name="connsiteX3" fmla="*/ 431173 w 1873390"/>
              <a:gd name="connsiteY3" fmla="*/ 1020686 h 1907214"/>
              <a:gd name="connsiteX4" fmla="*/ 264354 w 1873390"/>
              <a:gd name="connsiteY4" fmla="*/ 1326694 h 1907214"/>
              <a:gd name="connsiteX5" fmla="*/ 248679 w 1873390"/>
              <a:gd name="connsiteY5" fmla="*/ 1637339 h 1907214"/>
              <a:gd name="connsiteX6" fmla="*/ 251854 w 1873390"/>
              <a:gd name="connsiteY6" fmla="*/ 1907214 h 1907214"/>
              <a:gd name="connsiteX0" fmla="*/ 952791 w 1888971"/>
              <a:gd name="connsiteY0" fmla="*/ 48 h 1907262"/>
              <a:gd name="connsiteX1" fmla="*/ 1864443 w 1888971"/>
              <a:gd name="connsiteY1" fmla="*/ 389262 h 1907262"/>
              <a:gd name="connsiteX2" fmla="*/ 54449 w 1888971"/>
              <a:gd name="connsiteY2" fmla="*/ 694263 h 1907262"/>
              <a:gd name="connsiteX3" fmla="*/ 431173 w 1888971"/>
              <a:gd name="connsiteY3" fmla="*/ 1020734 h 1907262"/>
              <a:gd name="connsiteX4" fmla="*/ 264354 w 1888971"/>
              <a:gd name="connsiteY4" fmla="*/ 1326742 h 1907262"/>
              <a:gd name="connsiteX5" fmla="*/ 248679 w 1888971"/>
              <a:gd name="connsiteY5" fmla="*/ 1637387 h 1907262"/>
              <a:gd name="connsiteX6" fmla="*/ 251854 w 1888971"/>
              <a:gd name="connsiteY6" fmla="*/ 1907262 h 1907262"/>
              <a:gd name="connsiteX0" fmla="*/ 952791 w 1888971"/>
              <a:gd name="connsiteY0" fmla="*/ 0 h 1907214"/>
              <a:gd name="connsiteX1" fmla="*/ 1864443 w 1888971"/>
              <a:gd name="connsiteY1" fmla="*/ 389214 h 1907214"/>
              <a:gd name="connsiteX2" fmla="*/ 54449 w 1888971"/>
              <a:gd name="connsiteY2" fmla="*/ 694215 h 1907214"/>
              <a:gd name="connsiteX3" fmla="*/ 431173 w 1888971"/>
              <a:gd name="connsiteY3" fmla="*/ 1020686 h 1907214"/>
              <a:gd name="connsiteX4" fmla="*/ 264354 w 1888971"/>
              <a:gd name="connsiteY4" fmla="*/ 1326694 h 1907214"/>
              <a:gd name="connsiteX5" fmla="*/ 248679 w 1888971"/>
              <a:gd name="connsiteY5" fmla="*/ 1637339 h 1907214"/>
              <a:gd name="connsiteX6" fmla="*/ 251854 w 1888971"/>
              <a:gd name="connsiteY6" fmla="*/ 1907214 h 1907214"/>
              <a:gd name="connsiteX0" fmla="*/ 884451 w 1884059"/>
              <a:gd name="connsiteY0" fmla="*/ 0 h 1912909"/>
              <a:gd name="connsiteX1" fmla="*/ 1864443 w 1884059"/>
              <a:gd name="connsiteY1" fmla="*/ 394909 h 1912909"/>
              <a:gd name="connsiteX2" fmla="*/ 54449 w 1884059"/>
              <a:gd name="connsiteY2" fmla="*/ 699910 h 1912909"/>
              <a:gd name="connsiteX3" fmla="*/ 431173 w 1884059"/>
              <a:gd name="connsiteY3" fmla="*/ 1026381 h 1912909"/>
              <a:gd name="connsiteX4" fmla="*/ 264354 w 1884059"/>
              <a:gd name="connsiteY4" fmla="*/ 1332389 h 1912909"/>
              <a:gd name="connsiteX5" fmla="*/ 248679 w 1884059"/>
              <a:gd name="connsiteY5" fmla="*/ 1643034 h 1912909"/>
              <a:gd name="connsiteX6" fmla="*/ 251854 w 1884059"/>
              <a:gd name="connsiteY6" fmla="*/ 1912909 h 1912909"/>
              <a:gd name="connsiteX0" fmla="*/ 881887 w 1837199"/>
              <a:gd name="connsiteY0" fmla="*/ 0 h 1912909"/>
              <a:gd name="connsiteX1" fmla="*/ 1816319 w 1837199"/>
              <a:gd name="connsiteY1" fmla="*/ 366435 h 1912909"/>
              <a:gd name="connsiteX2" fmla="*/ 51885 w 1837199"/>
              <a:gd name="connsiteY2" fmla="*/ 699910 h 1912909"/>
              <a:gd name="connsiteX3" fmla="*/ 428609 w 1837199"/>
              <a:gd name="connsiteY3" fmla="*/ 1026381 h 1912909"/>
              <a:gd name="connsiteX4" fmla="*/ 261790 w 1837199"/>
              <a:gd name="connsiteY4" fmla="*/ 1332389 h 1912909"/>
              <a:gd name="connsiteX5" fmla="*/ 246115 w 1837199"/>
              <a:gd name="connsiteY5" fmla="*/ 1643034 h 1912909"/>
              <a:gd name="connsiteX6" fmla="*/ 249290 w 1837199"/>
              <a:gd name="connsiteY6" fmla="*/ 1912909 h 1912909"/>
              <a:gd name="connsiteX0" fmla="*/ 881887 w 1816408"/>
              <a:gd name="connsiteY0" fmla="*/ 0 h 1912909"/>
              <a:gd name="connsiteX1" fmla="*/ 1816319 w 1816408"/>
              <a:gd name="connsiteY1" fmla="*/ 366435 h 1912909"/>
              <a:gd name="connsiteX2" fmla="*/ 51885 w 1816408"/>
              <a:gd name="connsiteY2" fmla="*/ 699910 h 1912909"/>
              <a:gd name="connsiteX3" fmla="*/ 428609 w 1816408"/>
              <a:gd name="connsiteY3" fmla="*/ 1026381 h 1912909"/>
              <a:gd name="connsiteX4" fmla="*/ 261790 w 1816408"/>
              <a:gd name="connsiteY4" fmla="*/ 1332389 h 1912909"/>
              <a:gd name="connsiteX5" fmla="*/ 246115 w 1816408"/>
              <a:gd name="connsiteY5" fmla="*/ 1643034 h 1912909"/>
              <a:gd name="connsiteX6" fmla="*/ 249290 w 1816408"/>
              <a:gd name="connsiteY6" fmla="*/ 1912909 h 1912909"/>
              <a:gd name="connsiteX0" fmla="*/ 881568 w 1810395"/>
              <a:gd name="connsiteY0" fmla="*/ 0 h 1912909"/>
              <a:gd name="connsiteX1" fmla="*/ 1810305 w 1810395"/>
              <a:gd name="connsiteY1" fmla="*/ 400604 h 1912909"/>
              <a:gd name="connsiteX2" fmla="*/ 51566 w 1810395"/>
              <a:gd name="connsiteY2" fmla="*/ 699910 h 1912909"/>
              <a:gd name="connsiteX3" fmla="*/ 428290 w 1810395"/>
              <a:gd name="connsiteY3" fmla="*/ 1026381 h 1912909"/>
              <a:gd name="connsiteX4" fmla="*/ 261471 w 1810395"/>
              <a:gd name="connsiteY4" fmla="*/ 1332389 h 1912909"/>
              <a:gd name="connsiteX5" fmla="*/ 245796 w 1810395"/>
              <a:gd name="connsiteY5" fmla="*/ 1643034 h 1912909"/>
              <a:gd name="connsiteX6" fmla="*/ 248971 w 1810395"/>
              <a:gd name="connsiteY6" fmla="*/ 1912909 h 1912909"/>
              <a:gd name="connsiteX0" fmla="*/ 638564 w 1570424"/>
              <a:gd name="connsiteY0" fmla="*/ 0 h 1912909"/>
              <a:gd name="connsiteX1" fmla="*/ 1567301 w 1570424"/>
              <a:gd name="connsiteY1" fmla="*/ 400604 h 1912909"/>
              <a:gd name="connsiteX2" fmla="*/ 913388 w 1570424"/>
              <a:gd name="connsiteY2" fmla="*/ 694215 h 1912909"/>
              <a:gd name="connsiteX3" fmla="*/ 185286 w 1570424"/>
              <a:gd name="connsiteY3" fmla="*/ 1026381 h 1912909"/>
              <a:gd name="connsiteX4" fmla="*/ 18467 w 1570424"/>
              <a:gd name="connsiteY4" fmla="*/ 1332389 h 1912909"/>
              <a:gd name="connsiteX5" fmla="*/ 2792 w 1570424"/>
              <a:gd name="connsiteY5" fmla="*/ 1643034 h 1912909"/>
              <a:gd name="connsiteX6" fmla="*/ 5967 w 1570424"/>
              <a:gd name="connsiteY6" fmla="*/ 1912909 h 1912909"/>
              <a:gd name="connsiteX0" fmla="*/ 638564 w 1569479"/>
              <a:gd name="connsiteY0" fmla="*/ 0 h 1912909"/>
              <a:gd name="connsiteX1" fmla="*/ 1567301 w 1569479"/>
              <a:gd name="connsiteY1" fmla="*/ 400604 h 1912909"/>
              <a:gd name="connsiteX2" fmla="*/ 913388 w 1569479"/>
              <a:gd name="connsiteY2" fmla="*/ 694215 h 1912909"/>
              <a:gd name="connsiteX3" fmla="*/ 185286 w 1569479"/>
              <a:gd name="connsiteY3" fmla="*/ 1026381 h 1912909"/>
              <a:gd name="connsiteX4" fmla="*/ 18467 w 1569479"/>
              <a:gd name="connsiteY4" fmla="*/ 1332389 h 1912909"/>
              <a:gd name="connsiteX5" fmla="*/ 2792 w 1569479"/>
              <a:gd name="connsiteY5" fmla="*/ 1643034 h 1912909"/>
              <a:gd name="connsiteX6" fmla="*/ 5967 w 1569479"/>
              <a:gd name="connsiteY6" fmla="*/ 1912909 h 1912909"/>
              <a:gd name="connsiteX0" fmla="*/ 638564 w 1569092"/>
              <a:gd name="connsiteY0" fmla="*/ 0 h 1912909"/>
              <a:gd name="connsiteX1" fmla="*/ 1567301 w 1569092"/>
              <a:gd name="connsiteY1" fmla="*/ 400604 h 1912909"/>
              <a:gd name="connsiteX2" fmla="*/ 890608 w 1569092"/>
              <a:gd name="connsiteY2" fmla="*/ 711299 h 1912909"/>
              <a:gd name="connsiteX3" fmla="*/ 185286 w 1569092"/>
              <a:gd name="connsiteY3" fmla="*/ 1026381 h 1912909"/>
              <a:gd name="connsiteX4" fmla="*/ 18467 w 1569092"/>
              <a:gd name="connsiteY4" fmla="*/ 1332389 h 1912909"/>
              <a:gd name="connsiteX5" fmla="*/ 2792 w 1569092"/>
              <a:gd name="connsiteY5" fmla="*/ 1643034 h 1912909"/>
              <a:gd name="connsiteX6" fmla="*/ 5967 w 1569092"/>
              <a:gd name="connsiteY6" fmla="*/ 1912909 h 1912909"/>
              <a:gd name="connsiteX0" fmla="*/ 713723 w 1644381"/>
              <a:gd name="connsiteY0" fmla="*/ 0 h 1912909"/>
              <a:gd name="connsiteX1" fmla="*/ 1642460 w 1644381"/>
              <a:gd name="connsiteY1" fmla="*/ 400604 h 1912909"/>
              <a:gd name="connsiteX2" fmla="*/ 965767 w 1644381"/>
              <a:gd name="connsiteY2" fmla="*/ 711299 h 1912909"/>
              <a:gd name="connsiteX3" fmla="*/ 1291236 w 1644381"/>
              <a:gd name="connsiteY3" fmla="*/ 1060550 h 1912909"/>
              <a:gd name="connsiteX4" fmla="*/ 93626 w 1644381"/>
              <a:gd name="connsiteY4" fmla="*/ 1332389 h 1912909"/>
              <a:gd name="connsiteX5" fmla="*/ 77951 w 1644381"/>
              <a:gd name="connsiteY5" fmla="*/ 1643034 h 1912909"/>
              <a:gd name="connsiteX6" fmla="*/ 81126 w 1644381"/>
              <a:gd name="connsiteY6" fmla="*/ 1912909 h 1912909"/>
              <a:gd name="connsiteX0" fmla="*/ 713723 w 1644381"/>
              <a:gd name="connsiteY0" fmla="*/ 0 h 1912909"/>
              <a:gd name="connsiteX1" fmla="*/ 1642460 w 1644381"/>
              <a:gd name="connsiteY1" fmla="*/ 400604 h 1912909"/>
              <a:gd name="connsiteX2" fmla="*/ 965767 w 1644381"/>
              <a:gd name="connsiteY2" fmla="*/ 711299 h 1912909"/>
              <a:gd name="connsiteX3" fmla="*/ 1291236 w 1644381"/>
              <a:gd name="connsiteY3" fmla="*/ 1060550 h 1912909"/>
              <a:gd name="connsiteX4" fmla="*/ 93626 w 1644381"/>
              <a:gd name="connsiteY4" fmla="*/ 1332389 h 1912909"/>
              <a:gd name="connsiteX5" fmla="*/ 77951 w 1644381"/>
              <a:gd name="connsiteY5" fmla="*/ 1643034 h 1912909"/>
              <a:gd name="connsiteX6" fmla="*/ 81126 w 1644381"/>
              <a:gd name="connsiteY6" fmla="*/ 1912909 h 1912909"/>
              <a:gd name="connsiteX0" fmla="*/ 716249 w 1646891"/>
              <a:gd name="connsiteY0" fmla="*/ 0 h 1912909"/>
              <a:gd name="connsiteX1" fmla="*/ 1644986 w 1646891"/>
              <a:gd name="connsiteY1" fmla="*/ 400604 h 1912909"/>
              <a:gd name="connsiteX2" fmla="*/ 968293 w 1646891"/>
              <a:gd name="connsiteY2" fmla="*/ 711299 h 1912909"/>
              <a:gd name="connsiteX3" fmla="*/ 1327932 w 1646891"/>
              <a:gd name="connsiteY3" fmla="*/ 1020686 h 1912909"/>
              <a:gd name="connsiteX4" fmla="*/ 96152 w 1646891"/>
              <a:gd name="connsiteY4" fmla="*/ 1332389 h 1912909"/>
              <a:gd name="connsiteX5" fmla="*/ 80477 w 1646891"/>
              <a:gd name="connsiteY5" fmla="*/ 1643034 h 1912909"/>
              <a:gd name="connsiteX6" fmla="*/ 83652 w 1646891"/>
              <a:gd name="connsiteY6" fmla="*/ 1912909 h 1912909"/>
              <a:gd name="connsiteX0" fmla="*/ 712703 w 1643345"/>
              <a:gd name="connsiteY0" fmla="*/ 0 h 1912909"/>
              <a:gd name="connsiteX1" fmla="*/ 1641440 w 1643345"/>
              <a:gd name="connsiteY1" fmla="*/ 400604 h 1912909"/>
              <a:gd name="connsiteX2" fmla="*/ 964747 w 1643345"/>
              <a:gd name="connsiteY2" fmla="*/ 711299 h 1912909"/>
              <a:gd name="connsiteX3" fmla="*/ 1324386 w 1643345"/>
              <a:gd name="connsiteY3" fmla="*/ 1020686 h 1912909"/>
              <a:gd name="connsiteX4" fmla="*/ 1123397 w 1643345"/>
              <a:gd name="connsiteY4" fmla="*/ 1383643 h 1912909"/>
              <a:gd name="connsiteX5" fmla="*/ 76931 w 1643345"/>
              <a:gd name="connsiteY5" fmla="*/ 1643034 h 1912909"/>
              <a:gd name="connsiteX6" fmla="*/ 80106 w 1643345"/>
              <a:gd name="connsiteY6" fmla="*/ 1912909 h 1912909"/>
              <a:gd name="connsiteX0" fmla="*/ 712703 w 1643345"/>
              <a:gd name="connsiteY0" fmla="*/ 0 h 1912909"/>
              <a:gd name="connsiteX1" fmla="*/ 1641440 w 1643345"/>
              <a:gd name="connsiteY1" fmla="*/ 400604 h 1912909"/>
              <a:gd name="connsiteX2" fmla="*/ 964747 w 1643345"/>
              <a:gd name="connsiteY2" fmla="*/ 711299 h 1912909"/>
              <a:gd name="connsiteX3" fmla="*/ 1324386 w 1643345"/>
              <a:gd name="connsiteY3" fmla="*/ 1020686 h 1912909"/>
              <a:gd name="connsiteX4" fmla="*/ 1123397 w 1643345"/>
              <a:gd name="connsiteY4" fmla="*/ 1383643 h 1912909"/>
              <a:gd name="connsiteX5" fmla="*/ 76931 w 1643345"/>
              <a:gd name="connsiteY5" fmla="*/ 1643034 h 1912909"/>
              <a:gd name="connsiteX6" fmla="*/ 80106 w 1643345"/>
              <a:gd name="connsiteY6" fmla="*/ 1912909 h 1912909"/>
              <a:gd name="connsiteX0" fmla="*/ 632597 w 1563239"/>
              <a:gd name="connsiteY0" fmla="*/ 0 h 1912909"/>
              <a:gd name="connsiteX1" fmla="*/ 1561334 w 1563239"/>
              <a:gd name="connsiteY1" fmla="*/ 400604 h 1912909"/>
              <a:gd name="connsiteX2" fmla="*/ 884641 w 1563239"/>
              <a:gd name="connsiteY2" fmla="*/ 711299 h 1912909"/>
              <a:gd name="connsiteX3" fmla="*/ 1244280 w 1563239"/>
              <a:gd name="connsiteY3" fmla="*/ 1020686 h 1912909"/>
              <a:gd name="connsiteX4" fmla="*/ 1043291 w 1563239"/>
              <a:gd name="connsiteY4" fmla="*/ 1383643 h 1912909"/>
              <a:gd name="connsiteX5" fmla="*/ 0 w 1563239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30642"/>
              <a:gd name="connsiteY0" fmla="*/ 0 h 1912909"/>
              <a:gd name="connsiteX1" fmla="*/ 928737 w 930642"/>
              <a:gd name="connsiteY1" fmla="*/ 400604 h 1912909"/>
              <a:gd name="connsiteX2" fmla="*/ 252044 w 930642"/>
              <a:gd name="connsiteY2" fmla="*/ 711299 h 1912909"/>
              <a:gd name="connsiteX3" fmla="*/ 611683 w 930642"/>
              <a:gd name="connsiteY3" fmla="*/ 1020686 h 1912909"/>
              <a:gd name="connsiteX4" fmla="*/ 410694 w 930642"/>
              <a:gd name="connsiteY4" fmla="*/ 1383643 h 1912909"/>
              <a:gd name="connsiteX5" fmla="*/ 392499 w 930642"/>
              <a:gd name="connsiteY5" fmla="*/ 1912909 h 1912909"/>
              <a:gd name="connsiteX0" fmla="*/ 0 w 942199"/>
              <a:gd name="connsiteY0" fmla="*/ 0 h 1850266"/>
              <a:gd name="connsiteX1" fmla="*/ 940127 w 942199"/>
              <a:gd name="connsiteY1" fmla="*/ 337961 h 1850266"/>
              <a:gd name="connsiteX2" fmla="*/ 263434 w 942199"/>
              <a:gd name="connsiteY2" fmla="*/ 648656 h 1850266"/>
              <a:gd name="connsiteX3" fmla="*/ 623073 w 942199"/>
              <a:gd name="connsiteY3" fmla="*/ 958043 h 1850266"/>
              <a:gd name="connsiteX4" fmla="*/ 422084 w 942199"/>
              <a:gd name="connsiteY4" fmla="*/ 1321000 h 1850266"/>
              <a:gd name="connsiteX5" fmla="*/ 403889 w 942199"/>
              <a:gd name="connsiteY5" fmla="*/ 1850266 h 1850266"/>
              <a:gd name="connsiteX0" fmla="*/ 0 w 1296216"/>
              <a:gd name="connsiteY0" fmla="*/ 0 h 1850266"/>
              <a:gd name="connsiteX1" fmla="*/ 940127 w 1296216"/>
              <a:gd name="connsiteY1" fmla="*/ 337961 h 1850266"/>
              <a:gd name="connsiteX2" fmla="*/ 1287114 w 1296216"/>
              <a:gd name="connsiteY2" fmla="*/ 648656 h 1850266"/>
              <a:gd name="connsiteX3" fmla="*/ 623073 w 1296216"/>
              <a:gd name="connsiteY3" fmla="*/ 958043 h 1850266"/>
              <a:gd name="connsiteX4" fmla="*/ 422084 w 1296216"/>
              <a:gd name="connsiteY4" fmla="*/ 1321000 h 1850266"/>
              <a:gd name="connsiteX5" fmla="*/ 403889 w 1296216"/>
              <a:gd name="connsiteY5" fmla="*/ 1850266 h 1850266"/>
              <a:gd name="connsiteX0" fmla="*/ 0 w 1287182"/>
              <a:gd name="connsiteY0" fmla="*/ 0 h 1850266"/>
              <a:gd name="connsiteX1" fmla="*/ 940127 w 1287182"/>
              <a:gd name="connsiteY1" fmla="*/ 337961 h 1850266"/>
              <a:gd name="connsiteX2" fmla="*/ 1287114 w 1287182"/>
              <a:gd name="connsiteY2" fmla="*/ 648656 h 1850266"/>
              <a:gd name="connsiteX3" fmla="*/ 623073 w 1287182"/>
              <a:gd name="connsiteY3" fmla="*/ 958043 h 1850266"/>
              <a:gd name="connsiteX4" fmla="*/ 422084 w 1287182"/>
              <a:gd name="connsiteY4" fmla="*/ 1321000 h 1850266"/>
              <a:gd name="connsiteX5" fmla="*/ 403889 w 1287182"/>
              <a:gd name="connsiteY5" fmla="*/ 1850266 h 1850266"/>
              <a:gd name="connsiteX0" fmla="*/ 0 w 1297168"/>
              <a:gd name="connsiteY0" fmla="*/ 0 h 1850266"/>
              <a:gd name="connsiteX1" fmla="*/ 951075 w 1297168"/>
              <a:gd name="connsiteY1" fmla="*/ 288692 h 1850266"/>
              <a:gd name="connsiteX2" fmla="*/ 1287114 w 1297168"/>
              <a:gd name="connsiteY2" fmla="*/ 648656 h 1850266"/>
              <a:gd name="connsiteX3" fmla="*/ 623073 w 1297168"/>
              <a:gd name="connsiteY3" fmla="*/ 958043 h 1850266"/>
              <a:gd name="connsiteX4" fmla="*/ 422084 w 1297168"/>
              <a:gd name="connsiteY4" fmla="*/ 1321000 h 1850266"/>
              <a:gd name="connsiteX5" fmla="*/ 403889 w 1297168"/>
              <a:gd name="connsiteY5" fmla="*/ 1850266 h 1850266"/>
              <a:gd name="connsiteX0" fmla="*/ 0 w 1298713"/>
              <a:gd name="connsiteY0" fmla="*/ 0 h 1850266"/>
              <a:gd name="connsiteX1" fmla="*/ 1287114 w 1298713"/>
              <a:gd name="connsiteY1" fmla="*/ 648656 h 1850266"/>
              <a:gd name="connsiteX2" fmla="*/ 623073 w 1298713"/>
              <a:gd name="connsiteY2" fmla="*/ 958043 h 1850266"/>
              <a:gd name="connsiteX3" fmla="*/ 422084 w 1298713"/>
              <a:gd name="connsiteY3" fmla="*/ 1321000 h 1850266"/>
              <a:gd name="connsiteX4" fmla="*/ 403889 w 1298713"/>
              <a:gd name="connsiteY4" fmla="*/ 1850266 h 1850266"/>
              <a:gd name="connsiteX0" fmla="*/ 0 w 1287114"/>
              <a:gd name="connsiteY0" fmla="*/ 0 h 1850266"/>
              <a:gd name="connsiteX1" fmla="*/ 1287114 w 1287114"/>
              <a:gd name="connsiteY1" fmla="*/ 648656 h 1850266"/>
              <a:gd name="connsiteX2" fmla="*/ 623073 w 1287114"/>
              <a:gd name="connsiteY2" fmla="*/ 958043 h 1850266"/>
              <a:gd name="connsiteX3" fmla="*/ 422084 w 1287114"/>
              <a:gd name="connsiteY3" fmla="*/ 1321000 h 1850266"/>
              <a:gd name="connsiteX4" fmla="*/ 403889 w 1287114"/>
              <a:gd name="connsiteY4" fmla="*/ 1850266 h 1850266"/>
              <a:gd name="connsiteX0" fmla="*/ 0 w 1525561"/>
              <a:gd name="connsiteY0" fmla="*/ 0 h 1850266"/>
              <a:gd name="connsiteX1" fmla="*/ 1287114 w 1525561"/>
              <a:gd name="connsiteY1" fmla="*/ 648656 h 1850266"/>
              <a:gd name="connsiteX2" fmla="*/ 1449680 w 1525561"/>
              <a:gd name="connsiteY2" fmla="*/ 1001838 h 1850266"/>
              <a:gd name="connsiteX3" fmla="*/ 422084 w 1525561"/>
              <a:gd name="connsiteY3" fmla="*/ 1321000 h 1850266"/>
              <a:gd name="connsiteX4" fmla="*/ 403889 w 1525561"/>
              <a:gd name="connsiteY4" fmla="*/ 1850266 h 1850266"/>
              <a:gd name="connsiteX0" fmla="*/ 0 w 1462845"/>
              <a:gd name="connsiteY0" fmla="*/ 0 h 1850266"/>
              <a:gd name="connsiteX1" fmla="*/ 1287114 w 1462845"/>
              <a:gd name="connsiteY1" fmla="*/ 648656 h 1850266"/>
              <a:gd name="connsiteX2" fmla="*/ 1449680 w 1462845"/>
              <a:gd name="connsiteY2" fmla="*/ 1001838 h 1850266"/>
              <a:gd name="connsiteX3" fmla="*/ 422084 w 1462845"/>
              <a:gd name="connsiteY3" fmla="*/ 1321000 h 1850266"/>
              <a:gd name="connsiteX4" fmla="*/ 403889 w 1462845"/>
              <a:gd name="connsiteY4" fmla="*/ 1850266 h 1850266"/>
              <a:gd name="connsiteX0" fmla="*/ 0 w 1462845"/>
              <a:gd name="connsiteY0" fmla="*/ 0 h 1850266"/>
              <a:gd name="connsiteX1" fmla="*/ 1287114 w 1462845"/>
              <a:gd name="connsiteY1" fmla="*/ 648656 h 1850266"/>
              <a:gd name="connsiteX2" fmla="*/ 1449680 w 1462845"/>
              <a:gd name="connsiteY2" fmla="*/ 1001838 h 1850266"/>
              <a:gd name="connsiteX3" fmla="*/ 422084 w 1462845"/>
              <a:gd name="connsiteY3" fmla="*/ 1321000 h 1850266"/>
              <a:gd name="connsiteX4" fmla="*/ 403889 w 1462845"/>
              <a:gd name="connsiteY4" fmla="*/ 1850266 h 1850266"/>
              <a:gd name="connsiteX0" fmla="*/ 0 w 1449695"/>
              <a:gd name="connsiteY0" fmla="*/ 0 h 1850266"/>
              <a:gd name="connsiteX1" fmla="*/ 1287114 w 1449695"/>
              <a:gd name="connsiteY1" fmla="*/ 648656 h 1850266"/>
              <a:gd name="connsiteX2" fmla="*/ 1449680 w 1449695"/>
              <a:gd name="connsiteY2" fmla="*/ 1001838 h 1850266"/>
              <a:gd name="connsiteX3" fmla="*/ 422084 w 1449695"/>
              <a:gd name="connsiteY3" fmla="*/ 1321000 h 1850266"/>
              <a:gd name="connsiteX4" fmla="*/ 403889 w 1449695"/>
              <a:gd name="connsiteY4" fmla="*/ 1850266 h 1850266"/>
              <a:gd name="connsiteX0" fmla="*/ 0 w 1450350"/>
              <a:gd name="connsiteY0" fmla="*/ 0 h 1850266"/>
              <a:gd name="connsiteX1" fmla="*/ 1287114 w 1450350"/>
              <a:gd name="connsiteY1" fmla="*/ 648656 h 1850266"/>
              <a:gd name="connsiteX2" fmla="*/ 1449680 w 1450350"/>
              <a:gd name="connsiteY2" fmla="*/ 1001838 h 1850266"/>
              <a:gd name="connsiteX3" fmla="*/ 422084 w 1450350"/>
              <a:gd name="connsiteY3" fmla="*/ 1321000 h 1850266"/>
              <a:gd name="connsiteX4" fmla="*/ 403889 w 1450350"/>
              <a:gd name="connsiteY4" fmla="*/ 1850266 h 1850266"/>
              <a:gd name="connsiteX0" fmla="*/ 0 w 1474045"/>
              <a:gd name="connsiteY0" fmla="*/ 0 h 1850266"/>
              <a:gd name="connsiteX1" fmla="*/ 1287114 w 1474045"/>
              <a:gd name="connsiteY1" fmla="*/ 648656 h 1850266"/>
              <a:gd name="connsiteX2" fmla="*/ 1449680 w 1474045"/>
              <a:gd name="connsiteY2" fmla="*/ 1001838 h 1850266"/>
              <a:gd name="connsiteX3" fmla="*/ 422084 w 1474045"/>
              <a:gd name="connsiteY3" fmla="*/ 1321000 h 1850266"/>
              <a:gd name="connsiteX4" fmla="*/ 403889 w 1474045"/>
              <a:gd name="connsiteY4" fmla="*/ 1850266 h 1850266"/>
              <a:gd name="connsiteX0" fmla="*/ 0 w 1453569"/>
              <a:gd name="connsiteY0" fmla="*/ 0 h 1850266"/>
              <a:gd name="connsiteX1" fmla="*/ 1287114 w 1453569"/>
              <a:gd name="connsiteY1" fmla="*/ 648656 h 1850266"/>
              <a:gd name="connsiteX2" fmla="*/ 1449680 w 1453569"/>
              <a:gd name="connsiteY2" fmla="*/ 1001838 h 1850266"/>
              <a:gd name="connsiteX3" fmla="*/ 422084 w 1453569"/>
              <a:gd name="connsiteY3" fmla="*/ 1321000 h 1850266"/>
              <a:gd name="connsiteX4" fmla="*/ 403889 w 1453569"/>
              <a:gd name="connsiteY4" fmla="*/ 1850266 h 1850266"/>
              <a:gd name="connsiteX0" fmla="*/ 0 w 1450968"/>
              <a:gd name="connsiteY0" fmla="*/ 0 h 1850266"/>
              <a:gd name="connsiteX1" fmla="*/ 904547 w 1450968"/>
              <a:gd name="connsiteY1" fmla="*/ 363034 h 1850266"/>
              <a:gd name="connsiteX2" fmla="*/ 1287114 w 1450968"/>
              <a:gd name="connsiteY2" fmla="*/ 648656 h 1850266"/>
              <a:gd name="connsiteX3" fmla="*/ 1449680 w 1450968"/>
              <a:gd name="connsiteY3" fmla="*/ 1001838 h 1850266"/>
              <a:gd name="connsiteX4" fmla="*/ 422084 w 1450968"/>
              <a:gd name="connsiteY4" fmla="*/ 1321000 h 1850266"/>
              <a:gd name="connsiteX5" fmla="*/ 403889 w 1450968"/>
              <a:gd name="connsiteY5" fmla="*/ 1850266 h 1850266"/>
              <a:gd name="connsiteX0" fmla="*/ 0 w 1450923"/>
              <a:gd name="connsiteY0" fmla="*/ 0 h 1850266"/>
              <a:gd name="connsiteX1" fmla="*/ 926444 w 1450923"/>
              <a:gd name="connsiteY1" fmla="*/ 286393 h 1850266"/>
              <a:gd name="connsiteX2" fmla="*/ 1287114 w 1450923"/>
              <a:gd name="connsiteY2" fmla="*/ 648656 h 1850266"/>
              <a:gd name="connsiteX3" fmla="*/ 1449680 w 1450923"/>
              <a:gd name="connsiteY3" fmla="*/ 1001838 h 1850266"/>
              <a:gd name="connsiteX4" fmla="*/ 422084 w 1450923"/>
              <a:gd name="connsiteY4" fmla="*/ 1321000 h 1850266"/>
              <a:gd name="connsiteX5" fmla="*/ 403889 w 1450923"/>
              <a:gd name="connsiteY5" fmla="*/ 1850266 h 1850266"/>
              <a:gd name="connsiteX0" fmla="*/ 0 w 1450923"/>
              <a:gd name="connsiteY0" fmla="*/ 0 h 1850266"/>
              <a:gd name="connsiteX1" fmla="*/ 926444 w 1450923"/>
              <a:gd name="connsiteY1" fmla="*/ 286393 h 1850266"/>
              <a:gd name="connsiteX2" fmla="*/ 1287114 w 1450923"/>
              <a:gd name="connsiteY2" fmla="*/ 648656 h 1850266"/>
              <a:gd name="connsiteX3" fmla="*/ 1449680 w 1450923"/>
              <a:gd name="connsiteY3" fmla="*/ 1001838 h 1850266"/>
              <a:gd name="connsiteX4" fmla="*/ 422084 w 1450923"/>
              <a:gd name="connsiteY4" fmla="*/ 1321000 h 1850266"/>
              <a:gd name="connsiteX5" fmla="*/ 403889 w 1450923"/>
              <a:gd name="connsiteY5" fmla="*/ 1850266 h 1850266"/>
              <a:gd name="connsiteX0" fmla="*/ 0 w 1450660"/>
              <a:gd name="connsiteY0" fmla="*/ 0 h 1850266"/>
              <a:gd name="connsiteX1" fmla="*/ 926444 w 1450660"/>
              <a:gd name="connsiteY1" fmla="*/ 286393 h 1850266"/>
              <a:gd name="connsiteX2" fmla="*/ 1287114 w 1450660"/>
              <a:gd name="connsiteY2" fmla="*/ 648656 h 1850266"/>
              <a:gd name="connsiteX3" fmla="*/ 1449680 w 1450660"/>
              <a:gd name="connsiteY3" fmla="*/ 1001838 h 1850266"/>
              <a:gd name="connsiteX4" fmla="*/ 422084 w 1450660"/>
              <a:gd name="connsiteY4" fmla="*/ 1321000 h 1850266"/>
              <a:gd name="connsiteX5" fmla="*/ 403889 w 1450660"/>
              <a:gd name="connsiteY5" fmla="*/ 1850266 h 1850266"/>
              <a:gd name="connsiteX0" fmla="*/ 0 w 1450660"/>
              <a:gd name="connsiteY0" fmla="*/ 0 h 1850266"/>
              <a:gd name="connsiteX1" fmla="*/ 926444 w 1450660"/>
              <a:gd name="connsiteY1" fmla="*/ 286393 h 1850266"/>
              <a:gd name="connsiteX2" fmla="*/ 1287114 w 1450660"/>
              <a:gd name="connsiteY2" fmla="*/ 648656 h 1850266"/>
              <a:gd name="connsiteX3" fmla="*/ 1449680 w 1450660"/>
              <a:gd name="connsiteY3" fmla="*/ 1001838 h 1850266"/>
              <a:gd name="connsiteX4" fmla="*/ 422084 w 1450660"/>
              <a:gd name="connsiteY4" fmla="*/ 1321000 h 1850266"/>
              <a:gd name="connsiteX5" fmla="*/ 403889 w 1450660"/>
              <a:gd name="connsiteY5" fmla="*/ 1850266 h 1850266"/>
              <a:gd name="connsiteX0" fmla="*/ 0 w 1495425"/>
              <a:gd name="connsiteY0" fmla="*/ 0 h 1850266"/>
              <a:gd name="connsiteX1" fmla="*/ 926444 w 1495425"/>
              <a:gd name="connsiteY1" fmla="*/ 286393 h 1850266"/>
              <a:gd name="connsiteX2" fmla="*/ 1287114 w 1495425"/>
              <a:gd name="connsiteY2" fmla="*/ 648656 h 1850266"/>
              <a:gd name="connsiteX3" fmla="*/ 1449680 w 1495425"/>
              <a:gd name="connsiteY3" fmla="*/ 1001838 h 1850266"/>
              <a:gd name="connsiteX4" fmla="*/ 403889 w 1495425"/>
              <a:gd name="connsiteY4" fmla="*/ 1850266 h 1850266"/>
              <a:gd name="connsiteX0" fmla="*/ 0 w 1532543"/>
              <a:gd name="connsiteY0" fmla="*/ 0 h 1822895"/>
              <a:gd name="connsiteX1" fmla="*/ 926444 w 1532543"/>
              <a:gd name="connsiteY1" fmla="*/ 286393 h 1822895"/>
              <a:gd name="connsiteX2" fmla="*/ 1287114 w 1532543"/>
              <a:gd name="connsiteY2" fmla="*/ 648656 h 1822895"/>
              <a:gd name="connsiteX3" fmla="*/ 1449680 w 1532543"/>
              <a:gd name="connsiteY3" fmla="*/ 1001838 h 1822895"/>
              <a:gd name="connsiteX4" fmla="*/ 1422094 w 1532543"/>
              <a:gd name="connsiteY4" fmla="*/ 1822895 h 1822895"/>
              <a:gd name="connsiteX0" fmla="*/ 0 w 1457050"/>
              <a:gd name="connsiteY0" fmla="*/ 0 h 1822895"/>
              <a:gd name="connsiteX1" fmla="*/ 926444 w 1457050"/>
              <a:gd name="connsiteY1" fmla="*/ 286393 h 1822895"/>
              <a:gd name="connsiteX2" fmla="*/ 1287114 w 1457050"/>
              <a:gd name="connsiteY2" fmla="*/ 648656 h 1822895"/>
              <a:gd name="connsiteX3" fmla="*/ 1449680 w 1457050"/>
              <a:gd name="connsiteY3" fmla="*/ 1001838 h 1822895"/>
              <a:gd name="connsiteX4" fmla="*/ 1422094 w 1457050"/>
              <a:gd name="connsiteY4" fmla="*/ 1822895 h 1822895"/>
              <a:gd name="connsiteX0" fmla="*/ 0 w 1455401"/>
              <a:gd name="connsiteY0" fmla="*/ 0 h 1822895"/>
              <a:gd name="connsiteX1" fmla="*/ 926444 w 1455401"/>
              <a:gd name="connsiteY1" fmla="*/ 286393 h 1822895"/>
              <a:gd name="connsiteX2" fmla="*/ 1287114 w 1455401"/>
              <a:gd name="connsiteY2" fmla="*/ 648656 h 1822895"/>
              <a:gd name="connsiteX3" fmla="*/ 1449680 w 1455401"/>
              <a:gd name="connsiteY3" fmla="*/ 1001838 h 1822895"/>
              <a:gd name="connsiteX4" fmla="*/ 1422094 w 1455401"/>
              <a:gd name="connsiteY4" fmla="*/ 1822895 h 1822895"/>
              <a:gd name="connsiteX0" fmla="*/ 0 w 1458428"/>
              <a:gd name="connsiteY0" fmla="*/ 0 h 1822895"/>
              <a:gd name="connsiteX1" fmla="*/ 926444 w 1458428"/>
              <a:gd name="connsiteY1" fmla="*/ 286393 h 1822895"/>
              <a:gd name="connsiteX2" fmla="*/ 1287114 w 1458428"/>
              <a:gd name="connsiteY2" fmla="*/ 648656 h 1822895"/>
              <a:gd name="connsiteX3" fmla="*/ 1449680 w 1458428"/>
              <a:gd name="connsiteY3" fmla="*/ 1001838 h 1822895"/>
              <a:gd name="connsiteX4" fmla="*/ 1438516 w 1458428"/>
              <a:gd name="connsiteY4" fmla="*/ 1822895 h 1822895"/>
              <a:gd name="connsiteX0" fmla="*/ 0 w 1445722"/>
              <a:gd name="connsiteY0" fmla="*/ 0 h 1822895"/>
              <a:gd name="connsiteX1" fmla="*/ 926444 w 1445722"/>
              <a:gd name="connsiteY1" fmla="*/ 286393 h 1822895"/>
              <a:gd name="connsiteX2" fmla="*/ 1287114 w 1445722"/>
              <a:gd name="connsiteY2" fmla="*/ 648656 h 1822895"/>
              <a:gd name="connsiteX3" fmla="*/ 1433258 w 1445722"/>
              <a:gd name="connsiteY3" fmla="*/ 1007312 h 1822895"/>
              <a:gd name="connsiteX4" fmla="*/ 1438516 w 1445722"/>
              <a:gd name="connsiteY4" fmla="*/ 1822895 h 182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722" h="1822895">
                <a:moveTo>
                  <a:pt x="0" y="0"/>
                </a:moveTo>
                <a:cubicBezTo>
                  <a:pt x="150758" y="60506"/>
                  <a:pt x="733822" y="161861"/>
                  <a:pt x="926444" y="286393"/>
                </a:cubicBezTo>
                <a:cubicBezTo>
                  <a:pt x="1146437" y="438297"/>
                  <a:pt x="1202645" y="528503"/>
                  <a:pt x="1287114" y="648656"/>
                </a:cubicBezTo>
                <a:cubicBezTo>
                  <a:pt x="1371583" y="768809"/>
                  <a:pt x="1408024" y="811606"/>
                  <a:pt x="1433258" y="1007312"/>
                </a:cubicBezTo>
                <a:cubicBezTo>
                  <a:pt x="1458492" y="1203019"/>
                  <a:pt x="1437421" y="1613293"/>
                  <a:pt x="1438516" y="1822895"/>
                </a:cubicBezTo>
              </a:path>
            </a:pathLst>
          </a:custGeom>
          <a:ln w="76200" cmpd="sng">
            <a:solidFill>
              <a:srgbClr val="0000FF">
                <a:alpha val="48000"/>
              </a:srgbClr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3" name="角丸四角形 242"/>
          <p:cNvSpPr/>
          <p:nvPr/>
        </p:nvSpPr>
        <p:spPr>
          <a:xfrm>
            <a:off x="609600" y="5103542"/>
            <a:ext cx="3517429" cy="48345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O(log </a:t>
            </a:r>
            <a:r>
              <a:rPr kumimoji="1" lang="en-US" altLang="ja-JP" i="1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) time w/ random access</a:t>
            </a:r>
            <a:b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on SLP [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Bille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et al. 2011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44" name="角丸四角形 243"/>
          <p:cNvSpPr/>
          <p:nvPr/>
        </p:nvSpPr>
        <p:spPr>
          <a:xfrm>
            <a:off x="609600" y="5634732"/>
            <a:ext cx="3526794" cy="229183"/>
          </a:xfrm>
          <a:prstGeom prst="round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45" name="角丸四角形 244"/>
          <p:cNvSpPr/>
          <p:nvPr/>
        </p:nvSpPr>
        <p:spPr>
          <a:xfrm>
            <a:off x="609600" y="5911654"/>
            <a:ext cx="3526794" cy="22918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O(1) time w/ dynamic </a:t>
            </a:r>
            <a:r>
              <a:rPr kumimoji="1" lang="en-US" altLang="ja-JP" dirty="0" err="1">
                <a:solidFill>
                  <a:prstClr val="black"/>
                </a:solidFill>
                <a:latin typeface="Times New Roman"/>
                <a:cs typeface="Times New Roman"/>
              </a:rPr>
              <a:t>nma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queries</a:t>
            </a:r>
            <a:endParaRPr kumimoji="1" lang="ja-JP" altLang="en-US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cxnSp>
        <p:nvCxnSpPr>
          <p:cNvPr id="246" name="直線矢印コネクタ 245"/>
          <p:cNvCxnSpPr>
            <a:stCxn id="243" idx="3"/>
            <a:endCxn id="237" idx="1"/>
          </p:cNvCxnSpPr>
          <p:nvPr/>
        </p:nvCxnSpPr>
        <p:spPr>
          <a:xfrm flipV="1">
            <a:off x="4127029" y="4772514"/>
            <a:ext cx="163572" cy="572754"/>
          </a:xfrm>
          <a:prstGeom prst="straightConnector1">
            <a:avLst/>
          </a:prstGeom>
          <a:ln w="38100" cmpd="sng"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>
            <a:stCxn id="244" idx="3"/>
            <a:endCxn id="223" idx="1"/>
          </p:cNvCxnSpPr>
          <p:nvPr/>
        </p:nvCxnSpPr>
        <p:spPr>
          <a:xfrm flipV="1">
            <a:off x="4136394" y="5244727"/>
            <a:ext cx="154207" cy="504597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>
            <a:stCxn id="245" idx="3"/>
            <a:endCxn id="233" idx="1"/>
          </p:cNvCxnSpPr>
          <p:nvPr/>
        </p:nvCxnSpPr>
        <p:spPr>
          <a:xfrm flipV="1">
            <a:off x="4136394" y="5620777"/>
            <a:ext cx="154207" cy="40546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09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animBg="1"/>
      <p:bldP spid="313" grpId="0" animBg="1"/>
      <p:bldP spid="323" grpId="0" animBg="1"/>
      <p:bldP spid="324" grpId="0" animBg="1"/>
      <p:bldP spid="215" grpId="0" animBg="1"/>
      <p:bldP spid="2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Summary of Basic Algorithm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612648" y="3909079"/>
            <a:ext cx="8153400" cy="211759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Extreme Cases:</a:t>
            </a:r>
          </a:p>
          <a:p>
            <a:r>
              <a:rPr lang="en-US" altLang="ja-JP" dirty="0" smtClean="0"/>
              <a:t>If </a:t>
            </a:r>
            <a:r>
              <a:rPr lang="en-US" altLang="ja-JP" dirty="0"/>
              <a:t>the string is compressible, </a:t>
            </a:r>
            <a:r>
              <a:rPr lang="en-US" altLang="ja-JP" i="1" dirty="0"/>
              <a:t>n</a:t>
            </a:r>
            <a:r>
              <a:rPr lang="en-US" altLang="ja-JP" dirty="0"/>
              <a:t> = O(log </a:t>
            </a:r>
            <a:r>
              <a:rPr lang="en-US" altLang="ja-JP" i="1" dirty="0"/>
              <a:t>N</a:t>
            </a:r>
            <a:r>
              <a:rPr lang="en-US" altLang="ja-JP" dirty="0"/>
              <a:t>), </a:t>
            </a:r>
            <a:r>
              <a:rPr lang="en-US" altLang="ja-JP" i="1" dirty="0"/>
              <a:t>m</a:t>
            </a:r>
            <a:r>
              <a:rPr lang="en-US" altLang="ja-JP" dirty="0"/>
              <a:t> = O(</a:t>
            </a:r>
            <a:r>
              <a:rPr lang="en-US" altLang="ja-JP" i="1" dirty="0"/>
              <a:t>N</a:t>
            </a:r>
            <a:r>
              <a:rPr lang="en-US" altLang="ja-JP" baseline="30000" dirty="0"/>
              <a:t>½</a:t>
            </a:r>
            <a:r>
              <a:rPr lang="en-US" altLang="ja-JP" dirty="0" smtClean="0"/>
              <a:t>), so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O(</a:t>
            </a:r>
            <a:r>
              <a:rPr lang="en-US" altLang="ja-JP" i="1" dirty="0" err="1"/>
              <a:t>nc</a:t>
            </a:r>
            <a:r>
              <a:rPr lang="en-US" altLang="ja-JP" i="1" baseline="-25000" dirty="0" err="1"/>
              <a:t>N</a:t>
            </a:r>
            <a:r>
              <a:rPr lang="en-US" altLang="ja-JP" dirty="0"/>
              <a:t> + </a:t>
            </a:r>
            <a:r>
              <a:rPr lang="en-US" altLang="ja-JP" i="1" dirty="0"/>
              <a:t>m</a:t>
            </a:r>
            <a:r>
              <a:rPr lang="en-US" altLang="ja-JP" dirty="0"/>
              <a:t> log </a:t>
            </a:r>
            <a:r>
              <a:rPr lang="en-US" altLang="ja-JP" i="1" dirty="0"/>
              <a:t>N</a:t>
            </a:r>
            <a:r>
              <a:rPr lang="en-US" altLang="ja-JP" dirty="0"/>
              <a:t>) = O(</a:t>
            </a:r>
            <a:r>
              <a:rPr lang="en-US" altLang="ja-JP" i="1" dirty="0"/>
              <a:t>N</a:t>
            </a:r>
            <a:r>
              <a:rPr lang="en-US" altLang="ja-JP" baseline="30000" dirty="0"/>
              <a:t>½</a:t>
            </a:r>
            <a:r>
              <a:rPr lang="en-US" altLang="ja-JP" dirty="0"/>
              <a:t> log </a:t>
            </a:r>
            <a:r>
              <a:rPr lang="en-US" altLang="ja-JP" i="1" dirty="0"/>
              <a:t>N</a:t>
            </a:r>
            <a:r>
              <a:rPr lang="en-US" altLang="ja-JP" dirty="0"/>
              <a:t>) = o(</a:t>
            </a:r>
            <a:r>
              <a:rPr lang="en-US" altLang="ja-JP" i="1" dirty="0"/>
              <a:t>N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r>
              <a:rPr lang="en-US" altLang="ja-JP" dirty="0"/>
              <a:t>If the string is </a:t>
            </a:r>
            <a:r>
              <a:rPr lang="en-US" altLang="ja-JP" i="1" dirty="0"/>
              <a:t>not</a:t>
            </a:r>
            <a:r>
              <a:rPr lang="en-US" altLang="ja-JP" dirty="0"/>
              <a:t> compressible, </a:t>
            </a:r>
            <a:r>
              <a:rPr lang="en-US" altLang="ja-JP" i="1" dirty="0"/>
              <a:t>n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m</a:t>
            </a:r>
            <a:r>
              <a:rPr lang="en-US" altLang="ja-JP" dirty="0" smtClean="0"/>
              <a:t> </a:t>
            </a:r>
            <a:r>
              <a:rPr lang="en-US" altLang="ja-JP" dirty="0"/>
              <a:t>= O(</a:t>
            </a:r>
            <a:r>
              <a:rPr lang="en-US" altLang="ja-JP" i="1" dirty="0"/>
              <a:t>N</a:t>
            </a:r>
            <a:r>
              <a:rPr lang="en-US" altLang="ja-JP" dirty="0" smtClean="0"/>
              <a:t>) and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O(</a:t>
            </a:r>
            <a:r>
              <a:rPr lang="en-US" altLang="ja-JP" i="1" dirty="0" err="1"/>
              <a:t>nc</a:t>
            </a:r>
            <a:r>
              <a:rPr lang="en-US" altLang="ja-JP" i="1" baseline="-25000" dirty="0" err="1"/>
              <a:t>N</a:t>
            </a:r>
            <a:r>
              <a:rPr lang="en-US" altLang="ja-JP" dirty="0"/>
              <a:t> + </a:t>
            </a:r>
            <a:r>
              <a:rPr lang="en-US" altLang="ja-JP" i="1" dirty="0"/>
              <a:t>m</a:t>
            </a:r>
            <a:r>
              <a:rPr lang="en-US" altLang="ja-JP" dirty="0"/>
              <a:t> log </a:t>
            </a:r>
            <a:r>
              <a:rPr lang="en-US" altLang="ja-JP" i="1" dirty="0"/>
              <a:t>N</a:t>
            </a:r>
            <a:r>
              <a:rPr lang="en-US" altLang="ja-JP" dirty="0"/>
              <a:t>) = O(</a:t>
            </a:r>
            <a:r>
              <a:rPr lang="en-US" altLang="ja-JP" i="1" dirty="0"/>
              <a:t>N</a:t>
            </a:r>
            <a:r>
              <a:rPr lang="en-US" altLang="ja-JP" baseline="30000" dirty="0"/>
              <a:t>1.5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223482"/>
              </p:ext>
            </p:extLst>
          </p:nvPr>
        </p:nvGraphicFramePr>
        <p:xfrm>
          <a:off x="609601" y="1555833"/>
          <a:ext cx="8156448" cy="1737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874"/>
                <a:gridCol w="2874700"/>
                <a:gridCol w="2640874"/>
              </a:tblGrid>
              <a:tr h="32635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Algorithm</a:t>
                      </a:r>
                      <a:endParaRPr kumimoji="1" lang="ja-JP" altLang="en-US" sz="18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/>
                          <a:cs typeface="Times New Roman"/>
                        </a:rPr>
                        <a:t>Time</a:t>
                      </a:r>
                      <a:endParaRPr kumimoji="1" lang="ja-JP" altLang="en-US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/>
                          <a:cs typeface="Times New Roman"/>
                        </a:rPr>
                        <a:t>Space</a:t>
                      </a:r>
                      <a:endParaRPr kumimoji="1" lang="ja-JP" altLang="en-US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4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Direct (uncompressed)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 log </a:t>
                      </a:r>
                      <a:r>
                        <a:rPr kumimoji="1" lang="en-US" altLang="ja-JP" sz="2400" i="1" dirty="0" err="1" smtClean="0">
                          <a:latin typeface="Times New Roman"/>
                          <a:cs typeface="Times New Roman"/>
                        </a:rPr>
                        <a:t>σ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7949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Times New Roman"/>
                          <a:cs typeface="Times New Roman"/>
                        </a:rPr>
                        <a:t>Decompress + Direct</a:t>
                      </a:r>
                      <a:endParaRPr kumimoji="1" lang="en-US" altLang="ja-JP" sz="18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 log </a:t>
                      </a:r>
                      <a:r>
                        <a:rPr kumimoji="1" lang="en-US" altLang="ja-JP" sz="2400" i="1" dirty="0" err="1" smtClean="0">
                          <a:latin typeface="Times New Roman"/>
                          <a:cs typeface="Times New Roman"/>
                        </a:rPr>
                        <a:t>σ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 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err="1" smtClean="0">
                          <a:latin typeface="Times New Roman"/>
                          <a:cs typeface="Times New Roman"/>
                        </a:rPr>
                        <a:t>n+m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794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SLP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nc</a:t>
                      </a:r>
                      <a:r>
                        <a:rPr kumimoji="1" lang="en-US" altLang="ja-JP" sz="2400" b="0" i="1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 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log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nc</a:t>
                      </a:r>
                      <a:r>
                        <a:rPr kumimoji="1" lang="en-US" altLang="ja-JP" sz="2400" b="0" i="1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i="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5358485" y="3293193"/>
            <a:ext cx="1617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4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kumimoji="1" lang="en-US" altLang="ja-JP" sz="2400" i="1" baseline="-25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400" i="1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4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= </a:t>
            </a: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O(</a:t>
            </a:r>
            <a:r>
              <a:rPr kumimoji="1" lang="en-US" altLang="ja-JP" sz="24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400" baseline="30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½</a:t>
            </a: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795701" y="5611176"/>
            <a:ext cx="4128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latin typeface="Times New Roman"/>
                <a:cs typeface="Times New Roman"/>
              </a:rPr>
              <a:t>can we do better than just revert to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decompress &amp; process</a:t>
            </a:r>
            <a:r>
              <a:rPr kumimoji="1" lang="en-US" altLang="ja-JP" sz="2400" dirty="0">
                <a:latin typeface="Times New Roman"/>
                <a:cs typeface="Times New Roman"/>
              </a:rPr>
              <a:t>?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cxnSp>
        <p:nvCxnSpPr>
          <p:cNvPr id="10" name="曲線コネクタ 9"/>
          <p:cNvCxnSpPr>
            <a:stCxn id="7" idx="1"/>
            <a:endCxn id="11" idx="2"/>
          </p:cNvCxnSpPr>
          <p:nvPr/>
        </p:nvCxnSpPr>
        <p:spPr>
          <a:xfrm rot="10800000">
            <a:off x="4034967" y="5903389"/>
            <a:ext cx="760734" cy="12328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567056" y="5857670"/>
            <a:ext cx="935821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42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(1) </a:t>
            </a:r>
            <a:r>
              <a:rPr kumimoji="1" lang="en-US" altLang="ja-JP" dirty="0" smtClean="0"/>
              <a:t>Improving </a:t>
            </a:r>
            <a:r>
              <a:rPr kumimoji="1" lang="en-US" altLang="ja-JP" i="1" dirty="0" err="1" smtClean="0"/>
              <a:t>nc</a:t>
            </a:r>
            <a:r>
              <a:rPr kumimoji="1" lang="en-US" altLang="ja-JP" i="1" baseline="-25000" dirty="0" err="1" smtClean="0"/>
              <a:t>N</a:t>
            </a:r>
            <a:r>
              <a:rPr kumimoji="1" lang="en-US" altLang="ja-JP" i="1" baseline="-25000" dirty="0" smtClean="0"/>
              <a:t> </a:t>
            </a:r>
            <a:r>
              <a:rPr kumimoji="1" lang="en-US" altLang="ja-JP" dirty="0" smtClean="0"/>
              <a:t>term to </a:t>
            </a:r>
            <a:r>
              <a:rPr kumimoji="1" lang="en-US" altLang="ja-JP" i="1" dirty="0" err="1" smtClean="0"/>
              <a:t>nL</a:t>
            </a:r>
            <a:r>
              <a:rPr kumimoji="1" lang="en-US" altLang="ja-JP" i="1" dirty="0" smtClean="0"/>
              <a:t> </a:t>
            </a:r>
            <a:r>
              <a:rPr lang="en-US" altLang="ja-JP" dirty="0" smtClean="0"/>
              <a:t>≤ </a:t>
            </a:r>
            <a:r>
              <a:rPr lang="en-US" altLang="ja-JP" i="1" dirty="0" err="1" smtClean="0"/>
              <a:t>nc</a:t>
            </a:r>
            <a:r>
              <a:rPr lang="en-US" altLang="ja-JP" i="1" baseline="-25000" dirty="0" err="1" smtClean="0"/>
              <a:t>N</a:t>
            </a:r>
            <a:endParaRPr kumimoji="1" lang="ja-JP" altLang="en-US" i="1" baseline="-250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"/>
          </p:nvPr>
        </p:nvSpPr>
        <p:spPr>
          <a:xfrm>
            <a:off x="612648" y="1326168"/>
            <a:ext cx="8153400" cy="171641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Let </a:t>
            </a:r>
            <a:r>
              <a:rPr lang="en-US" altLang="ja-JP" i="1" dirty="0" smtClean="0"/>
              <a:t>L</a:t>
            </a:r>
            <a:r>
              <a:rPr lang="en-US" altLang="ja-JP" dirty="0"/>
              <a:t> </a:t>
            </a:r>
            <a:r>
              <a:rPr lang="en-US" altLang="ja-JP" dirty="0" smtClean="0"/>
              <a:t>denote length of longest LZ78 factor of </a:t>
            </a:r>
            <a:r>
              <a:rPr lang="en-US" altLang="ja-JP" i="1" dirty="0" smtClean="0"/>
              <a:t>S</a:t>
            </a:r>
          </a:p>
          <a:p>
            <a:r>
              <a:rPr lang="en-US" altLang="ja-JP" dirty="0" smtClean="0"/>
              <a:t>We built GST for distinct substrings of length at most </a:t>
            </a:r>
            <a:r>
              <a:rPr lang="en-US" altLang="ja-JP" i="1" dirty="0" err="1" smtClean="0"/>
              <a:t>c</a:t>
            </a:r>
            <a:r>
              <a:rPr lang="en-US" altLang="ja-JP" i="1" baseline="-25000" dirty="0" err="1" smtClean="0"/>
              <a:t>N</a:t>
            </a:r>
            <a:r>
              <a:rPr lang="en-US" altLang="ja-JP" i="1" dirty="0" smtClean="0"/>
              <a:t> </a:t>
            </a:r>
            <a:br>
              <a:rPr lang="en-US" altLang="ja-JP" i="1" dirty="0" smtClean="0"/>
            </a:br>
            <a:r>
              <a:rPr lang="en-US" altLang="ja-JP" i="1" dirty="0" smtClean="0"/>
              <a:t> </a:t>
            </a:r>
            <a:r>
              <a:rPr lang="en-US" altLang="ja-JP" dirty="0" smtClean="0"/>
              <a:t>but actually, we only need substrings of length at most </a:t>
            </a:r>
            <a:r>
              <a:rPr lang="en-US" altLang="ja-JP" i="1" dirty="0" smtClean="0"/>
              <a:t>L</a:t>
            </a:r>
            <a:endParaRPr lang="en-US" altLang="ja-JP" dirty="0" smtClean="0"/>
          </a:p>
          <a:p>
            <a:r>
              <a:rPr kumimoji="1" lang="en-US" altLang="ja-JP" dirty="0" smtClean="0"/>
              <a:t>However,</a:t>
            </a:r>
            <a:r>
              <a:rPr kumimoji="1" lang="en-US" altLang="ja-JP" i="1" dirty="0" smtClean="0"/>
              <a:t> L</a:t>
            </a:r>
            <a:r>
              <a:rPr kumimoji="1" lang="en-US" altLang="ja-JP" dirty="0" smtClean="0"/>
              <a:t> is </a:t>
            </a:r>
            <a:r>
              <a:rPr kumimoji="1" lang="en-US" altLang="ja-JP" i="1" dirty="0" smtClean="0"/>
              <a:t>not </a:t>
            </a:r>
            <a:r>
              <a:rPr kumimoji="1" lang="en-US" altLang="ja-JP" dirty="0" smtClean="0"/>
              <a:t>known beforehand…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609600" y="5741936"/>
            <a:ext cx="8156448" cy="9878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</a:rPr>
              <a:t>O(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nc</a:t>
            </a:r>
            <a:r>
              <a:rPr kumimoji="1" lang="en-US" altLang="ja-JP" sz="2900" i="1" baseline="-25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900" i="1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9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+ 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kumimoji="1" lang="en-US" altLang="ja-JP" sz="29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log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 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time, O(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nc</a:t>
            </a:r>
            <a:r>
              <a:rPr kumimoji="1" lang="en-US" altLang="ja-JP" sz="2900" i="1" baseline="-250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</a:t>
            </a:r>
            <a:r>
              <a:rPr kumimoji="1" lang="en-US" altLang="ja-JP" sz="29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) space</a:t>
            </a:r>
          </a:p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 O(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nL</a:t>
            </a:r>
            <a:r>
              <a:rPr kumimoji="1" lang="en-US" altLang="ja-JP" sz="2900" dirty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+ 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</a:t>
            </a:r>
            <a:r>
              <a:rPr kumimoji="1" lang="en-US" altLang="ja-JP" sz="29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log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) time, O(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nL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</a:t>
            </a:r>
            <a:r>
              <a:rPr kumimoji="1" lang="en-US" altLang="ja-JP" sz="29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) space</a:t>
            </a:r>
            <a:endParaRPr kumimoji="1" lang="en-US" altLang="ja-JP" sz="2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09600" y="3292326"/>
            <a:ext cx="8156448" cy="22794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20040" lvl="0" indent="-320040">
              <a:spcBef>
                <a:spcPts val="700"/>
              </a:spcBef>
              <a:buClr>
                <a:srgbClr val="8FD9FB"/>
              </a:buClr>
              <a:buSzPct val="60000"/>
              <a:buFont typeface="Wingdings"/>
              <a:buChar char=""/>
            </a:pPr>
            <a:r>
              <a:rPr kumimoji="1" lang="en-US" altLang="ja-JP" sz="2700" dirty="0" smtClean="0">
                <a:solidFill>
                  <a:prstClr val="black"/>
                </a:solidFill>
                <a:latin typeface="Times New Roman"/>
                <a:cs typeface="Times New Roman"/>
              </a:rPr>
              <a:t>Assume </a:t>
            </a:r>
            <a:r>
              <a:rPr kumimoji="1" lang="en-US" altLang="ja-JP" sz="2700" i="1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kumimoji="1" lang="en-US" altLang="ja-JP" sz="2700" dirty="0">
                <a:solidFill>
                  <a:prstClr val="black"/>
                </a:solidFill>
                <a:latin typeface="Times New Roman"/>
                <a:cs typeface="Times New Roman"/>
              </a:rPr>
              <a:t> = 2 and run algorithm.</a:t>
            </a:r>
          </a:p>
          <a:p>
            <a:pPr marL="320040" lvl="0" indent="-320040">
              <a:spcBef>
                <a:spcPts val="700"/>
              </a:spcBef>
              <a:buClr>
                <a:srgbClr val="8FD9FB"/>
              </a:buClr>
              <a:buSzPct val="60000"/>
              <a:buFont typeface="Wingdings"/>
              <a:buChar char=""/>
            </a:pPr>
            <a:r>
              <a:rPr kumimoji="1" lang="en-US" altLang="ja-JP" sz="2700" dirty="0">
                <a:solidFill>
                  <a:prstClr val="black"/>
                </a:solidFill>
                <a:latin typeface="Times New Roman"/>
                <a:cs typeface="Times New Roman"/>
              </a:rPr>
              <a:t>If </a:t>
            </a:r>
            <a:r>
              <a:rPr kumimoji="1" lang="en-US" altLang="ja-JP" sz="2700" dirty="0" smtClean="0">
                <a:solidFill>
                  <a:prstClr val="black"/>
                </a:solidFill>
                <a:latin typeface="Times New Roman"/>
                <a:cs typeface="Times New Roman"/>
              </a:rPr>
              <a:t>LZ78 </a:t>
            </a:r>
            <a:r>
              <a:rPr kumimoji="1" lang="en-US" altLang="ja-JP" sz="2700" dirty="0" err="1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r>
              <a:rPr kumimoji="1" lang="en-US" altLang="ja-JP" sz="27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700" dirty="0" smtClean="0">
                <a:solidFill>
                  <a:prstClr val="black"/>
                </a:solidFill>
                <a:latin typeface="Times New Roman"/>
                <a:cs typeface="Times New Roman"/>
              </a:rPr>
              <a:t>expands beyond GST, </a:t>
            </a:r>
            <a:br>
              <a:rPr kumimoji="1" lang="en-US" altLang="ja-JP" sz="27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kumimoji="1" lang="en-US" altLang="ja-JP" sz="28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kumimoji="1" lang="en-US" altLang="ja-JP" sz="2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800" dirty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</a:t>
            </a:r>
            <a:r>
              <a:rPr kumimoji="1" lang="en-US" altLang="ja-JP" sz="2800" dirty="0">
                <a:solidFill>
                  <a:prstClr val="black"/>
                </a:solidFill>
                <a:latin typeface="Times New Roman"/>
                <a:cs typeface="Times New Roman"/>
              </a:rPr>
              <a:t> 2×</a:t>
            </a:r>
            <a:r>
              <a:rPr kumimoji="1" lang="en-US" altLang="ja-JP" sz="28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L,</a:t>
            </a:r>
            <a:r>
              <a:rPr kumimoji="1" lang="en-US" altLang="ja-JP" sz="2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rebuild GST and LZ78 </a:t>
            </a:r>
            <a:r>
              <a:rPr kumimoji="1" lang="en-US" altLang="ja-JP" sz="28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r>
              <a:rPr kumimoji="1" lang="en-US" altLang="ja-JP" sz="2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1" lang="en-US" altLang="ja-JP" sz="28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and continue</a:t>
            </a:r>
            <a:endParaRPr kumimoji="1" lang="en-US" altLang="ja-JP" sz="2400" dirty="0" smtClean="0">
              <a:solidFill>
                <a:prstClr val="black"/>
              </a:solidFill>
              <a:latin typeface="Times New Roman"/>
              <a:cs typeface="Times New Roman"/>
              <a:sym typeface="Wingdings"/>
            </a:endParaRPr>
          </a:p>
          <a:p>
            <a:pPr marL="640080" lvl="1" indent="-274320">
              <a:spcBef>
                <a:spcPts val="550"/>
              </a:spcBef>
              <a:buClr>
                <a:srgbClr val="073779"/>
              </a:buClr>
              <a:buSzPct val="70000"/>
              <a:buFont typeface="Wingdings 2"/>
              <a:buChar char=""/>
            </a:pP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Total time complexity </a:t>
            </a:r>
            <a:r>
              <a:rPr kumimoji="1" lang="en-US" altLang="ja-JP" sz="2400" dirty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for rebuild: </a:t>
            </a: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/>
            </a:r>
            <a:b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</a:b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	</a:t>
            </a:r>
            <a:r>
              <a:rPr kumimoji="1" lang="en-US" altLang="ja-JP" sz="24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Σ</a:t>
            </a:r>
            <a:r>
              <a:rPr kumimoji="1" lang="en-US" altLang="ja-JP" sz="2400" i="1" baseline="-250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400" i="1" baseline="-25000" dirty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=</a:t>
            </a:r>
            <a:r>
              <a:rPr kumimoji="1" lang="en-US" altLang="ja-JP" sz="2400" baseline="-25000" dirty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1</a:t>
            </a:r>
            <a:r>
              <a:rPr kumimoji="1" lang="en-US" altLang="ja-JP" sz="2400" i="1" baseline="-25000" dirty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..</a:t>
            </a:r>
            <a:r>
              <a:rPr kumimoji="1" lang="en-US" altLang="ja-JP" sz="2400" baseline="-25000" dirty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log </a:t>
            </a:r>
            <a:r>
              <a:rPr kumimoji="1" lang="en-US" altLang="ja-JP" sz="2400" i="1" baseline="-25000" dirty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L</a:t>
            </a:r>
            <a:r>
              <a:rPr kumimoji="1" lang="en-US" altLang="ja-JP" sz="2400" dirty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O(</a:t>
            </a:r>
            <a:r>
              <a:rPr kumimoji="1" lang="en-US" altLang="ja-JP" sz="24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2</a:t>
            </a:r>
            <a:r>
              <a:rPr kumimoji="1" lang="en-US" altLang="ja-JP" sz="2400" i="1" baseline="30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i</a:t>
            </a:r>
            <a:r>
              <a:rPr kumimoji="1" lang="en-US" altLang="ja-JP" sz="24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+m</a:t>
            </a: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)</a:t>
            </a:r>
            <a:r>
              <a:rPr kumimoji="1" lang="en-US" altLang="ja-JP" sz="2400" i="1" baseline="300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</a:t>
            </a:r>
            <a:r>
              <a:rPr kumimoji="1" lang="en-US" altLang="ja-JP" sz="2400" i="1" dirty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= </a:t>
            </a:r>
            <a:r>
              <a:rPr kumimoji="1" lang="en-US" altLang="ja-JP" sz="2400" dirty="0">
                <a:solidFill>
                  <a:prstClr val="black"/>
                </a:solidFill>
                <a:latin typeface="Times New Roman"/>
                <a:cs typeface="Times New Roman"/>
              </a:rPr>
              <a:t>O(</a:t>
            </a:r>
            <a:r>
              <a:rPr kumimoji="1" lang="en-US" altLang="ja-JP" sz="24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nL+m</a:t>
            </a:r>
            <a:r>
              <a:rPr kumimoji="1" lang="en-US" altLang="ja-JP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log</a:t>
            </a:r>
            <a:r>
              <a:rPr kumimoji="1" lang="en-US" altLang="ja-JP" sz="24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kumimoji="1" lang="en-US" altLang="ja-JP" sz="2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12648" y="2986352"/>
            <a:ext cx="3482041" cy="4328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1" lang="en-US" altLang="ja-JP" sz="2800" dirty="0">
                <a:solidFill>
                  <a:prstClr val="black"/>
                </a:solidFill>
                <a:latin typeface="Times New Roman"/>
                <a:cs typeface="Times New Roman"/>
              </a:rPr>
              <a:t>Doubling Technique</a:t>
            </a:r>
            <a:r>
              <a:rPr kumimoji="1" lang="en-US" altLang="ja-JP" sz="2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kumimoji="1" lang="en-US" altLang="ja-JP" sz="28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8358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Improving </a:t>
            </a:r>
            <a:r>
              <a:rPr lang="en-US" altLang="ja-JP" i="1" dirty="0" err="1"/>
              <a:t>nc</a:t>
            </a:r>
            <a:r>
              <a:rPr lang="en-US" altLang="ja-JP" i="1" baseline="-25000" dirty="0" err="1"/>
              <a:t>N</a:t>
            </a:r>
            <a:r>
              <a:rPr lang="en-US" altLang="ja-JP" i="1" baseline="-25000" dirty="0"/>
              <a:t> </a:t>
            </a:r>
            <a:r>
              <a:rPr lang="en-US" altLang="ja-JP" dirty="0"/>
              <a:t>term to </a:t>
            </a:r>
            <a:r>
              <a:rPr lang="el-GR" altLang="ja-JP" i="1" dirty="0" smtClean="0"/>
              <a:t>N</a:t>
            </a:r>
            <a:r>
              <a:rPr lang="el-GR" altLang="ja-JP" i="1" baseline="-25000" dirty="0" smtClean="0"/>
              <a:t>α</a:t>
            </a:r>
            <a:r>
              <a:rPr lang="en-US" altLang="ja-JP" i="1" baseline="-25000" dirty="0" smtClean="0"/>
              <a:t> </a:t>
            </a:r>
            <a:r>
              <a:rPr lang="en-US" altLang="ja-JP" dirty="0" smtClean="0"/>
              <a:t>≤ </a:t>
            </a:r>
            <a:r>
              <a:rPr lang="en-US" altLang="ja-JP" i="1" dirty="0"/>
              <a:t>N</a:t>
            </a:r>
            <a:endParaRPr kumimoji="1" lang="ja-JP" altLang="en-US" baseline="-250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612648" y="5102893"/>
            <a:ext cx="8153400" cy="837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sym typeface="Wingdings"/>
              </a:rPr>
              <a:t>We can </a:t>
            </a:r>
            <a:r>
              <a:rPr kumimoji="1" lang="en-US" altLang="ja-JP" dirty="0" smtClean="0">
                <a:sym typeface="Wingdings"/>
              </a:rPr>
              <a:t>replace GST with suffix tree of </a:t>
            </a:r>
            <a:r>
              <a:rPr kumimoji="1" lang="en-US" altLang="ja-JP" dirty="0" err="1" smtClean="0">
                <a:sym typeface="Wingdings"/>
              </a:rPr>
              <a:t>trie</a:t>
            </a:r>
            <a:r>
              <a:rPr kumimoji="1" lang="en-US" altLang="ja-JP" dirty="0" smtClean="0">
                <a:sym typeface="Wingdings"/>
              </a:rPr>
              <a:t> for </a:t>
            </a:r>
            <a:r>
              <a:rPr kumimoji="1" lang="en-US" altLang="ja-JP" i="1" dirty="0" smtClean="0">
                <a:sym typeface="Wingdings"/>
              </a:rPr>
              <a:t>q</a:t>
            </a:r>
            <a:r>
              <a:rPr kumimoji="1" lang="en-US" altLang="ja-JP" dirty="0" smtClean="0">
                <a:sym typeface="Wingdings"/>
              </a:rPr>
              <a:t> = </a:t>
            </a:r>
            <a:r>
              <a:rPr kumimoji="1" lang="en-US" altLang="ja-JP" i="1" dirty="0" err="1" smtClean="0">
                <a:sym typeface="Wingdings"/>
              </a:rPr>
              <a:t>c</a:t>
            </a:r>
            <a:r>
              <a:rPr kumimoji="1" lang="en-US" altLang="ja-JP" i="1" baseline="-25000" dirty="0" err="1" smtClean="0">
                <a:sym typeface="Wingdings"/>
              </a:rPr>
              <a:t>N</a:t>
            </a:r>
            <a:endParaRPr kumimoji="1" lang="ja-JP" altLang="en-US" i="1" baseline="-25000" dirty="0"/>
          </a:p>
        </p:txBody>
      </p:sp>
      <p:sp>
        <p:nvSpPr>
          <p:cNvPr id="5" name="角丸四角形 4"/>
          <p:cNvSpPr/>
          <p:nvPr/>
        </p:nvSpPr>
        <p:spPr>
          <a:xfrm>
            <a:off x="612648" y="1542816"/>
            <a:ext cx="8156448" cy="23996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Given SLP for string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S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, the set of length-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q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 substrings of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S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 can be represented as paths in a reverse </a:t>
            </a:r>
            <a:r>
              <a:rPr kumimoji="1" lang="en-US" altLang="ja-JP" sz="2400" dirty="0" err="1" smtClean="0">
                <a:latin typeface="Times New Roman"/>
                <a:cs typeface="Times New Roman"/>
              </a:rPr>
              <a:t>trie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 of size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 </a:t>
            </a:r>
            <a:br>
              <a:rPr kumimoji="1" lang="en-US" altLang="ja-JP" sz="2400" i="1" dirty="0" smtClean="0">
                <a:latin typeface="Times New Roman"/>
                <a:cs typeface="Times New Roman"/>
              </a:rPr>
            </a:br>
            <a:r>
              <a:rPr kumimoji="1" lang="en-US" altLang="ja-JP" sz="2400" i="1" dirty="0" smtClean="0">
                <a:latin typeface="Times New Roman"/>
                <a:cs typeface="Times New Roman"/>
              </a:rPr>
              <a:t>N</a:t>
            </a:r>
            <a:r>
              <a:rPr lang="el-GR" altLang="ja-JP" sz="2400" i="1" baseline="-25000" dirty="0" smtClean="0"/>
              <a:t>α</a:t>
            </a:r>
            <a:r>
              <a:rPr lang="en-US" altLang="ja-JP" sz="2400" dirty="0" smtClean="0">
                <a:latin typeface="Times New Roman"/>
                <a:cs typeface="Times New Roman"/>
              </a:rPr>
              <a:t> = </a:t>
            </a:r>
            <a:r>
              <a:rPr kumimoji="1" lang="en-US" altLang="ja-JP" sz="2400" i="1" dirty="0">
                <a:latin typeface="Times New Roman"/>
                <a:cs typeface="Times New Roman"/>
              </a:rPr>
              <a:t>N</a:t>
            </a:r>
            <a:r>
              <a:rPr kumimoji="1" lang="en-US" altLang="ja-JP" sz="2400" dirty="0">
                <a:latin typeface="Times New Roman"/>
                <a:cs typeface="Times New Roman"/>
              </a:rPr>
              <a:t> – </a:t>
            </a:r>
            <a:r>
              <a:rPr lang="el-GR" altLang="ja-JP" sz="2400" i="1" dirty="0" smtClean="0"/>
              <a:t>α</a:t>
            </a:r>
            <a:r>
              <a:rPr lang="en-US" altLang="ja-JP" sz="2400" dirty="0" smtClean="0">
                <a:latin typeface="Times New Roman"/>
                <a:cs typeface="Times New Roman"/>
              </a:rPr>
              <a:t>(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q</a:t>
            </a:r>
            <a:r>
              <a:rPr lang="en-US" altLang="ja-JP" sz="2400" dirty="0" smtClean="0">
                <a:latin typeface="Times New Roman"/>
                <a:cs typeface="Times New Roman"/>
              </a:rPr>
              <a:t>)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 </a:t>
            </a:r>
            <a:r>
              <a:rPr lang="en-US" altLang="ja-JP" sz="2400" dirty="0">
                <a:latin typeface="Times New Roman"/>
                <a:cs typeface="Times New Roman"/>
              </a:rPr>
              <a:t>≤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N,		</a:t>
            </a:r>
            <a:r>
              <a:rPr lang="en-US" altLang="ja-JP" sz="2400" dirty="0" smtClean="0">
                <a:latin typeface="Times New Roman"/>
                <a:cs typeface="Times New Roman"/>
              </a:rPr>
              <a:t>where</a:t>
            </a:r>
            <a:r>
              <a:rPr lang="en-US" altLang="ja-JP" sz="2400" dirty="0">
                <a:latin typeface="Times New Roman"/>
                <a:cs typeface="Times New Roman"/>
              </a:rPr>
              <a:t/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l-GR" altLang="ja-JP" sz="2400" i="1" dirty="0" smtClean="0"/>
              <a:t>α</a:t>
            </a:r>
            <a:r>
              <a:rPr lang="en-US" altLang="ja-JP" sz="2400" dirty="0" smtClean="0">
                <a:latin typeface="Times New Roman"/>
                <a:cs typeface="Times New Roman"/>
              </a:rPr>
              <a:t>(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q</a:t>
            </a:r>
            <a:r>
              <a:rPr lang="en-US" altLang="ja-JP" sz="2400" dirty="0" smtClean="0">
                <a:latin typeface="Times New Roman"/>
                <a:cs typeface="Times New Roman"/>
              </a:rPr>
              <a:t>)</a:t>
            </a:r>
            <a:r>
              <a:rPr lang="en-US" altLang="ja-JP" sz="2400" i="1" dirty="0" smtClean="0"/>
              <a:t>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= </a:t>
            </a:r>
            <a:r>
              <a:rPr kumimoji="1" lang="en-US" altLang="ja-JP" sz="2400" dirty="0" err="1" smtClean="0">
                <a:latin typeface="Times New Roman"/>
                <a:cs typeface="Times New Roman"/>
              </a:rPr>
              <a:t>Σ</a:t>
            </a:r>
            <a:r>
              <a:rPr kumimoji="1" lang="en-US" altLang="ja-JP" sz="2400" i="1" baseline="-25000" dirty="0" err="1" smtClean="0">
                <a:latin typeface="Times New Roman"/>
                <a:cs typeface="Times New Roman"/>
              </a:rPr>
              <a:t>i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:|</a:t>
            </a:r>
            <a:r>
              <a:rPr kumimoji="1" lang="en-US" altLang="ja-JP" sz="2400" i="1" baseline="-25000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i="1" baseline="-48000" dirty="0" smtClean="0">
                <a:latin typeface="Times New Roman"/>
                <a:cs typeface="Times New Roman"/>
              </a:rPr>
              <a:t>i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| </a:t>
            </a:r>
            <a:r>
              <a:rPr kumimoji="1" lang="en-US" altLang="ja-JP" sz="2400" baseline="-25000" dirty="0">
                <a:latin typeface="Times New Roman"/>
                <a:cs typeface="Times New Roman"/>
              </a:rPr>
              <a:t>≥</a:t>
            </a:r>
            <a:r>
              <a:rPr kumimoji="1" lang="en-US" altLang="ja-JP" sz="2400" baseline="-250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400" i="1" baseline="-25000" dirty="0" smtClean="0">
                <a:latin typeface="Times New Roman"/>
                <a:cs typeface="Times New Roman"/>
              </a:rPr>
              <a:t>q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err="1" smtClean="0">
                <a:latin typeface="Times New Roman"/>
                <a:cs typeface="Times New Roman"/>
              </a:rPr>
              <a:t>vOcc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i="1" baseline="-25000" dirty="0" smtClean="0">
                <a:latin typeface="Times New Roman"/>
                <a:cs typeface="Times New Roman"/>
              </a:rPr>
              <a:t>i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 – 1)</a:t>
            </a:r>
            <a:r>
              <a:rPr kumimoji="1" lang="en-US" altLang="ja-JP" sz="2400" dirty="0">
                <a:latin typeface="Times New Roman"/>
                <a:cs typeface="Times New Roman"/>
              </a:rPr>
              <a:t>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(|</a:t>
            </a:r>
            <a:r>
              <a:rPr kumimoji="1" lang="en-US" altLang="ja-JP" sz="2400" i="1" dirty="0" err="1" smtClean="0">
                <a:latin typeface="Times New Roman"/>
                <a:cs typeface="Times New Roman"/>
              </a:rPr>
              <a:t>t</a:t>
            </a:r>
            <a:r>
              <a:rPr kumimoji="1" lang="en-US" altLang="ja-JP" sz="2400" i="1" baseline="-25000" dirty="0" err="1" smtClean="0">
                <a:latin typeface="Times New Roman"/>
                <a:cs typeface="Times New Roman"/>
              </a:rPr>
              <a:t>i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q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)| – 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q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 – 1)) ≥ 0</a:t>
            </a:r>
            <a:br>
              <a:rPr kumimoji="1" lang="en-US" altLang="ja-JP" sz="2400" dirty="0" smtClean="0">
                <a:latin typeface="Times New Roman"/>
                <a:cs typeface="Times New Roman"/>
              </a:rPr>
            </a:br>
            <a:r>
              <a:rPr kumimoji="1" lang="en-US" altLang="ja-JP" sz="2400" i="1" dirty="0" err="1" smtClean="0">
                <a:latin typeface="Times New Roman"/>
                <a:cs typeface="Times New Roman"/>
              </a:rPr>
              <a:t>vOcc</a:t>
            </a:r>
            <a:r>
              <a:rPr kumimoji="1" lang="en-US" altLang="ja-JP" sz="2400" dirty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>
                <a:latin typeface="Times New Roman"/>
                <a:cs typeface="Times New Roman"/>
              </a:rPr>
              <a:t>X</a:t>
            </a:r>
            <a:r>
              <a:rPr kumimoji="1" lang="en-US" altLang="ja-JP" sz="2400" i="1" baseline="-25000" dirty="0">
                <a:latin typeface="Times New Roman"/>
                <a:cs typeface="Times New Roman"/>
              </a:rPr>
              <a:t>i</a:t>
            </a:r>
            <a:r>
              <a:rPr kumimoji="1" lang="en-US" altLang="ja-JP" sz="2400" dirty="0">
                <a:latin typeface="Times New Roman"/>
                <a:cs typeface="Times New Roman"/>
              </a:rPr>
              <a:t>)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: # of times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kumimoji="1" lang="en-US" altLang="ja-JP" sz="2400" i="1" baseline="-25000" dirty="0" smtClean="0">
                <a:latin typeface="Times New Roman"/>
                <a:cs typeface="Times New Roman"/>
              </a:rPr>
              <a:t>i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 occurs in derivation tree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609600" y="1313759"/>
            <a:ext cx="4837289" cy="5788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r>
              <a:rPr kumimoji="1" lang="en-US" altLang="ja-JP" sz="2800" dirty="0" smtClean="0">
                <a:latin typeface="Times New Roman"/>
                <a:cs typeface="Times New Roman"/>
              </a:rPr>
              <a:t>Lemma [</a:t>
            </a:r>
            <a:r>
              <a:rPr kumimoji="1" lang="en-US" altLang="ja-JP" sz="2800" dirty="0" err="1" smtClean="0">
                <a:latin typeface="Times New Roman"/>
                <a:cs typeface="Times New Roman"/>
              </a:rPr>
              <a:t>Goto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et al. CPM 2012]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09600" y="4249629"/>
            <a:ext cx="8156448" cy="85326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2400" dirty="0" smtClean="0">
              <a:latin typeface="Times New Roman"/>
              <a:cs typeface="Times New Roman"/>
            </a:endParaRPr>
          </a:p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The </a:t>
            </a:r>
            <a:r>
              <a:rPr kumimoji="1" lang="en-US" altLang="ja-JP" sz="2400" dirty="0">
                <a:latin typeface="Times New Roman"/>
                <a:cs typeface="Times New Roman"/>
              </a:rPr>
              <a:t>suffix tree of a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reverse </a:t>
            </a:r>
            <a:r>
              <a:rPr kumimoji="1" lang="en-US" altLang="ja-JP" sz="2400" dirty="0" err="1" smtClean="0">
                <a:latin typeface="Times New Roman"/>
                <a:cs typeface="Times New Roman"/>
              </a:rPr>
              <a:t>trie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400" dirty="0">
                <a:latin typeface="Times New Roman"/>
                <a:cs typeface="Times New Roman"/>
              </a:rPr>
              <a:t>can be constructed in linear time.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609601" y="4031230"/>
            <a:ext cx="3698992" cy="5788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kumimoji="1" lang="en-US" altLang="ja-JP" sz="2800" dirty="0" smtClean="0">
                <a:latin typeface="Times New Roman"/>
                <a:cs typeface="Times New Roman"/>
              </a:rPr>
              <a:t>Lemma [Shibuya 2003]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09600" y="5694342"/>
            <a:ext cx="8156448" cy="9878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</a:rPr>
              <a:t>O(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nc</a:t>
            </a:r>
            <a:r>
              <a:rPr kumimoji="1" lang="en-US" altLang="ja-JP" sz="2900" i="1" baseline="-250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900" i="1" baseline="-25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sz="29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+ 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kumimoji="1" lang="en-US" altLang="ja-JP" sz="29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log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 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time, O(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nc</a:t>
            </a:r>
            <a:r>
              <a:rPr kumimoji="1" lang="en-US" altLang="ja-JP" sz="2900" i="1" baseline="-250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</a:t>
            </a:r>
            <a:r>
              <a:rPr kumimoji="1" lang="en-US" altLang="ja-JP" sz="29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) space</a:t>
            </a:r>
          </a:p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 O(</a:t>
            </a:r>
            <a:r>
              <a:rPr kumimoji="1" lang="en-US" altLang="ja-JP" sz="29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l-GR" altLang="ja-JP" sz="3200" i="1" baseline="-25000" dirty="0"/>
              <a:t>α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</a:t>
            </a:r>
            <a:r>
              <a:rPr kumimoji="1" lang="en-US" altLang="ja-JP" sz="2900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log</a:t>
            </a:r>
            <a:r>
              <a:rPr kumimoji="1" lang="en-US" altLang="ja-JP" sz="2900" i="1" dirty="0" err="1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) time, O(</a:t>
            </a:r>
            <a:r>
              <a:rPr kumimoji="1" lang="en-US" altLang="ja-JP" sz="29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N</a:t>
            </a:r>
            <a:r>
              <a:rPr lang="el-GR" altLang="ja-JP" sz="3200" i="1" baseline="-25000" dirty="0"/>
              <a:t>α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 + </a:t>
            </a:r>
            <a:r>
              <a:rPr kumimoji="1" lang="en-US" altLang="ja-JP" sz="2900" i="1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m</a:t>
            </a:r>
            <a:r>
              <a:rPr kumimoji="1" lang="en-US" altLang="ja-JP" sz="2900" dirty="0" smtClean="0">
                <a:solidFill>
                  <a:prstClr val="black"/>
                </a:solidFill>
                <a:latin typeface="Times New Roman"/>
                <a:cs typeface="Times New Roman"/>
                <a:sym typeface="Wingdings"/>
              </a:rPr>
              <a:t>) space</a:t>
            </a:r>
            <a:endParaRPr kumimoji="1" lang="en-US" altLang="ja-JP" sz="2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940588" y="2693820"/>
            <a:ext cx="2065497" cy="13951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The </a:t>
            </a:r>
            <a:r>
              <a:rPr kumimoji="1" lang="en-US" altLang="ja-JP" sz="2400" dirty="0" err="1" smtClean="0">
                <a:latin typeface="Times New Roman"/>
                <a:cs typeface="Times New Roman"/>
              </a:rPr>
              <a:t>trie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 can be computed in time linear of its size.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7081709" y="6051387"/>
            <a:ext cx="1924376" cy="6168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i="1" dirty="0" smtClean="0">
                <a:latin typeface="Times New Roman"/>
                <a:cs typeface="Times New Roman"/>
              </a:rPr>
              <a:t>N</a:t>
            </a:r>
            <a:r>
              <a:rPr lang="el-GR" altLang="ja-JP" sz="2400" i="1" baseline="-25000" dirty="0" smtClean="0">
                <a:latin typeface="Times New Roman"/>
                <a:cs typeface="Times New Roman"/>
              </a:rPr>
              <a:t>α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 = </a:t>
            </a:r>
            <a:r>
              <a:rPr lang="en-US" altLang="ja-JP" sz="2400" dirty="0" smtClean="0">
                <a:latin typeface="Times New Roman"/>
                <a:cs typeface="Times New Roman"/>
              </a:rPr>
              <a:t>O(</a:t>
            </a:r>
            <a:r>
              <a:rPr kumimoji="1" lang="en-US" altLang="ja-JP" sz="2400" i="1" dirty="0" err="1" smtClean="0">
                <a:latin typeface="Times New Roman"/>
                <a:cs typeface="Times New Roman"/>
              </a:rPr>
              <a:t>nc</a:t>
            </a:r>
            <a:r>
              <a:rPr kumimoji="1" lang="en-US" altLang="ja-JP" sz="2400" i="1" baseline="-25000" dirty="0" err="1" smtClean="0">
                <a:latin typeface="Times New Roman"/>
                <a:cs typeface="Times New Roman"/>
              </a:rPr>
              <a:t>N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684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Example: </a:t>
            </a:r>
            <a:r>
              <a:rPr kumimoji="1" lang="en-US" altLang="ja-JP" dirty="0" err="1" smtClean="0"/>
              <a:t>Trie</a:t>
            </a:r>
            <a:r>
              <a:rPr kumimoji="1" lang="en-US" altLang="ja-JP" dirty="0" smtClean="0"/>
              <a:t> of size </a:t>
            </a:r>
            <a:r>
              <a:rPr lang="el-GR" altLang="ja-JP" i="1" dirty="0" smtClean="0"/>
              <a:t>N</a:t>
            </a:r>
            <a:r>
              <a:rPr lang="el-GR" altLang="ja-JP" i="1" baseline="-25000" dirty="0" smtClean="0"/>
              <a:t>α</a:t>
            </a:r>
            <a:r>
              <a:rPr lang="en-US" altLang="ja-JP" i="1" baseline="-25000" dirty="0" smtClean="0"/>
              <a:t> </a:t>
            </a:r>
            <a:r>
              <a:rPr lang="en-US" altLang="ja-JP" dirty="0" smtClean="0"/>
              <a:t>for </a:t>
            </a:r>
            <a:r>
              <a:rPr lang="en-US" altLang="ja-JP" i="1" dirty="0" smtClean="0"/>
              <a:t>q</a:t>
            </a:r>
            <a:r>
              <a:rPr lang="en-US" altLang="ja-JP" dirty="0" smtClean="0"/>
              <a:t> = 4</a:t>
            </a:r>
            <a:endParaRPr kumimoji="1" lang="ja-JP" altLang="en-US" baseline="-250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5" name="角丸四角形 4"/>
          <p:cNvSpPr/>
          <p:nvPr/>
        </p:nvSpPr>
        <p:spPr>
          <a:xfrm>
            <a:off x="1260476" y="1461598"/>
            <a:ext cx="6636921" cy="3568227"/>
          </a:xfrm>
          <a:prstGeom prst="roundRect">
            <a:avLst>
              <a:gd name="adj" fmla="val 29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5168733" y="1529957"/>
            <a:ext cx="388698" cy="3886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>
                <a:latin typeface="Times New Roman"/>
                <a:cs typeface="Times New Roman"/>
              </a:rPr>
              <a:t>7</a:t>
            </a:r>
            <a:endParaRPr kumimoji="1" lang="ja-JP" altLang="en-US" sz="1600" dirty="0"/>
          </a:p>
        </p:txBody>
      </p:sp>
      <p:cxnSp>
        <p:nvCxnSpPr>
          <p:cNvPr id="7" name="直線コネクタ 6"/>
          <p:cNvCxnSpPr>
            <a:stCxn id="6" idx="3"/>
            <a:endCxn id="24" idx="0"/>
          </p:cNvCxnSpPr>
          <p:nvPr/>
        </p:nvCxnSpPr>
        <p:spPr>
          <a:xfrm flipH="1">
            <a:off x="2825324" y="1861731"/>
            <a:ext cx="2400333" cy="254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6" idx="5"/>
            <a:endCxn id="140" idx="0"/>
          </p:cNvCxnSpPr>
          <p:nvPr/>
        </p:nvCxnSpPr>
        <p:spPr>
          <a:xfrm>
            <a:off x="5500507" y="1861731"/>
            <a:ext cx="1339904" cy="273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53" idx="3"/>
            <a:endCxn id="40" idx="0"/>
          </p:cNvCxnSpPr>
          <p:nvPr/>
        </p:nvCxnSpPr>
        <p:spPr>
          <a:xfrm flipH="1">
            <a:off x="1520240" y="2943609"/>
            <a:ext cx="130694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53" idx="5"/>
            <a:endCxn id="41" idx="0"/>
          </p:cNvCxnSpPr>
          <p:nvPr/>
        </p:nvCxnSpPr>
        <p:spPr>
          <a:xfrm>
            <a:off x="1925784" y="2943609"/>
            <a:ext cx="371919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41" idx="5"/>
            <a:endCxn id="29" idx="0"/>
          </p:cNvCxnSpPr>
          <p:nvPr/>
        </p:nvCxnSpPr>
        <p:spPr>
          <a:xfrm>
            <a:off x="2435128" y="3439195"/>
            <a:ext cx="108796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41" idx="3"/>
            <a:endCxn id="30" idx="0"/>
          </p:cNvCxnSpPr>
          <p:nvPr/>
        </p:nvCxnSpPr>
        <p:spPr>
          <a:xfrm flipH="1">
            <a:off x="2032082" y="3439195"/>
            <a:ext cx="128196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42" idx="3"/>
            <a:endCxn id="31" idx="0"/>
          </p:cNvCxnSpPr>
          <p:nvPr/>
        </p:nvCxnSpPr>
        <p:spPr>
          <a:xfrm flipH="1">
            <a:off x="3057740" y="3439195"/>
            <a:ext cx="152277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42" idx="5"/>
            <a:endCxn id="32" idx="0"/>
          </p:cNvCxnSpPr>
          <p:nvPr/>
        </p:nvCxnSpPr>
        <p:spPr>
          <a:xfrm>
            <a:off x="3484867" y="3439195"/>
            <a:ext cx="356661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3898724" y="4098593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2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3373485" y="4098593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cxnSp>
        <p:nvCxnSpPr>
          <p:cNvPr id="18" name="直線コネクタ 17"/>
          <p:cNvCxnSpPr>
            <a:stCxn id="32" idx="5"/>
            <a:endCxn id="16" idx="0"/>
          </p:cNvCxnSpPr>
          <p:nvPr/>
        </p:nvCxnSpPr>
        <p:spPr>
          <a:xfrm>
            <a:off x="3978953" y="3934781"/>
            <a:ext cx="114120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32" idx="3"/>
            <a:endCxn id="17" idx="0"/>
          </p:cNvCxnSpPr>
          <p:nvPr/>
        </p:nvCxnSpPr>
        <p:spPr>
          <a:xfrm flipH="1">
            <a:off x="3567834" y="3934781"/>
            <a:ext cx="136269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42" idx="0"/>
            <a:endCxn id="54" idx="3"/>
          </p:cNvCxnSpPr>
          <p:nvPr/>
        </p:nvCxnSpPr>
        <p:spPr>
          <a:xfrm flipV="1">
            <a:off x="3347442" y="2943609"/>
            <a:ext cx="804177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43" idx="5"/>
            <a:endCxn id="33" idx="0"/>
          </p:cNvCxnSpPr>
          <p:nvPr/>
        </p:nvCxnSpPr>
        <p:spPr>
          <a:xfrm>
            <a:off x="4984584" y="3439195"/>
            <a:ext cx="114917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43" idx="3"/>
            <a:endCxn id="34" idx="0"/>
          </p:cNvCxnSpPr>
          <p:nvPr/>
        </p:nvCxnSpPr>
        <p:spPr>
          <a:xfrm flipH="1">
            <a:off x="4587659" y="3439195"/>
            <a:ext cx="122075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43" idx="0"/>
            <a:endCxn id="54" idx="5"/>
          </p:cNvCxnSpPr>
          <p:nvPr/>
        </p:nvCxnSpPr>
        <p:spPr>
          <a:xfrm flipH="1" flipV="1">
            <a:off x="4426469" y="2943609"/>
            <a:ext cx="420690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2630975" y="2116249"/>
            <a:ext cx="388698" cy="3886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sz="1600" dirty="0"/>
          </a:p>
        </p:txBody>
      </p:sp>
      <p:sp>
        <p:nvSpPr>
          <p:cNvPr id="29" name="円/楕円 28"/>
          <p:cNvSpPr/>
          <p:nvPr/>
        </p:nvSpPr>
        <p:spPr>
          <a:xfrm>
            <a:off x="2349575" y="360300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2</a:t>
            </a:r>
            <a:endParaRPr kumimoji="1" lang="ja-JP" altLang="en-US" sz="1600" dirty="0"/>
          </a:p>
        </p:txBody>
      </p:sp>
      <p:sp>
        <p:nvSpPr>
          <p:cNvPr id="30" name="円/楕円 29"/>
          <p:cNvSpPr/>
          <p:nvPr/>
        </p:nvSpPr>
        <p:spPr>
          <a:xfrm>
            <a:off x="1837733" y="360300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31" name="円/楕円 30"/>
          <p:cNvSpPr/>
          <p:nvPr/>
        </p:nvSpPr>
        <p:spPr>
          <a:xfrm>
            <a:off x="2863391" y="360300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32" name="円/楕円 31"/>
          <p:cNvSpPr/>
          <p:nvPr/>
        </p:nvSpPr>
        <p:spPr>
          <a:xfrm>
            <a:off x="3647179" y="360300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1600" dirty="0"/>
          </a:p>
        </p:txBody>
      </p:sp>
      <p:sp>
        <p:nvSpPr>
          <p:cNvPr id="33" name="円/楕円 32"/>
          <p:cNvSpPr/>
          <p:nvPr/>
        </p:nvSpPr>
        <p:spPr>
          <a:xfrm>
            <a:off x="4905152" y="360300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2</a:t>
            </a:r>
            <a:endParaRPr kumimoji="1" lang="ja-JP" altLang="en-US" sz="1600" dirty="0"/>
          </a:p>
        </p:txBody>
      </p:sp>
      <p:sp>
        <p:nvSpPr>
          <p:cNvPr id="34" name="円/楕円 33"/>
          <p:cNvSpPr/>
          <p:nvPr/>
        </p:nvSpPr>
        <p:spPr>
          <a:xfrm>
            <a:off x="4393310" y="360300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40" name="円/楕円 39"/>
          <p:cNvSpPr/>
          <p:nvPr/>
        </p:nvSpPr>
        <p:spPr>
          <a:xfrm>
            <a:off x="1325891" y="3107421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41" name="円/楕円 40"/>
          <p:cNvSpPr/>
          <p:nvPr/>
        </p:nvSpPr>
        <p:spPr>
          <a:xfrm>
            <a:off x="2103354" y="3107421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1600" dirty="0"/>
          </a:p>
        </p:txBody>
      </p:sp>
      <p:sp>
        <p:nvSpPr>
          <p:cNvPr id="42" name="円/楕円 41"/>
          <p:cNvSpPr/>
          <p:nvPr/>
        </p:nvSpPr>
        <p:spPr>
          <a:xfrm>
            <a:off x="3153093" y="3107421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4</a:t>
            </a:r>
            <a:endParaRPr kumimoji="1" lang="ja-JP" altLang="en-US" sz="1600" dirty="0"/>
          </a:p>
        </p:txBody>
      </p:sp>
      <p:sp>
        <p:nvSpPr>
          <p:cNvPr id="43" name="円/楕円 42"/>
          <p:cNvSpPr/>
          <p:nvPr/>
        </p:nvSpPr>
        <p:spPr>
          <a:xfrm>
            <a:off x="4652810" y="3107421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1600" dirty="0"/>
          </a:p>
        </p:txBody>
      </p:sp>
      <p:cxnSp>
        <p:nvCxnSpPr>
          <p:cNvPr id="50" name="直線コネクタ 49"/>
          <p:cNvCxnSpPr>
            <a:stCxn id="24" idx="3"/>
            <a:endCxn id="53" idx="0"/>
          </p:cNvCxnSpPr>
          <p:nvPr/>
        </p:nvCxnSpPr>
        <p:spPr>
          <a:xfrm flipH="1">
            <a:off x="1788359" y="2448023"/>
            <a:ext cx="899540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24" idx="5"/>
            <a:endCxn id="54" idx="0"/>
          </p:cNvCxnSpPr>
          <p:nvPr/>
        </p:nvCxnSpPr>
        <p:spPr>
          <a:xfrm>
            <a:off x="2962749" y="2448023"/>
            <a:ext cx="1326295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円/楕円 52"/>
          <p:cNvSpPr/>
          <p:nvPr/>
        </p:nvSpPr>
        <p:spPr>
          <a:xfrm>
            <a:off x="1594010" y="2611835"/>
            <a:ext cx="388698" cy="3886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4</a:t>
            </a:r>
            <a:endParaRPr kumimoji="1" lang="ja-JP" altLang="en-US" sz="1600" dirty="0"/>
          </a:p>
        </p:txBody>
      </p:sp>
      <p:sp>
        <p:nvSpPr>
          <p:cNvPr id="54" name="円/楕円 53"/>
          <p:cNvSpPr/>
          <p:nvPr/>
        </p:nvSpPr>
        <p:spPr>
          <a:xfrm>
            <a:off x="4094695" y="2611835"/>
            <a:ext cx="388698" cy="3886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sz="16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366648" y="462056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868515" y="462056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370382" y="462056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98849" y="462056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400716" y="462056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929183" y="462056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431050" y="462056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932917" y="462056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461384" y="462056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963251" y="462056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491718" y="462056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993585" y="462056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495457" y="462056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cxnSp>
        <p:nvCxnSpPr>
          <p:cNvPr id="71" name="直線コネクタ 70"/>
          <p:cNvCxnSpPr>
            <a:stCxn id="40" idx="4"/>
            <a:endCxn id="58" idx="0"/>
          </p:cNvCxnSpPr>
          <p:nvPr/>
        </p:nvCxnSpPr>
        <p:spPr>
          <a:xfrm>
            <a:off x="1520240" y="3496119"/>
            <a:ext cx="8002" cy="112444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stCxn id="30" idx="4"/>
            <a:endCxn id="59" idx="0"/>
          </p:cNvCxnSpPr>
          <p:nvPr/>
        </p:nvCxnSpPr>
        <p:spPr>
          <a:xfrm flipH="1">
            <a:off x="2030109" y="3991705"/>
            <a:ext cx="1973" cy="62885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29" idx="4"/>
            <a:endCxn id="60" idx="0"/>
          </p:cNvCxnSpPr>
          <p:nvPr/>
        </p:nvCxnSpPr>
        <p:spPr>
          <a:xfrm flipH="1">
            <a:off x="2537274" y="3991705"/>
            <a:ext cx="6650" cy="62885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stCxn id="34" idx="4"/>
            <a:endCxn id="64" idx="0"/>
          </p:cNvCxnSpPr>
          <p:nvPr/>
        </p:nvCxnSpPr>
        <p:spPr>
          <a:xfrm>
            <a:off x="4587659" y="3991705"/>
            <a:ext cx="4985" cy="62885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33" idx="4"/>
            <a:endCxn id="65" idx="0"/>
          </p:cNvCxnSpPr>
          <p:nvPr/>
        </p:nvCxnSpPr>
        <p:spPr>
          <a:xfrm>
            <a:off x="5099501" y="3991705"/>
            <a:ext cx="308" cy="62885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31" idx="4"/>
            <a:endCxn id="61" idx="0"/>
          </p:cNvCxnSpPr>
          <p:nvPr/>
        </p:nvCxnSpPr>
        <p:spPr>
          <a:xfrm>
            <a:off x="3057740" y="3991705"/>
            <a:ext cx="2703" cy="62885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stCxn id="17" idx="4"/>
            <a:endCxn id="62" idx="0"/>
          </p:cNvCxnSpPr>
          <p:nvPr/>
        </p:nvCxnSpPr>
        <p:spPr>
          <a:xfrm flipH="1">
            <a:off x="3567608" y="4487291"/>
            <a:ext cx="226" cy="13326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stCxn id="16" idx="4"/>
            <a:endCxn id="63" idx="0"/>
          </p:cNvCxnSpPr>
          <p:nvPr/>
        </p:nvCxnSpPr>
        <p:spPr>
          <a:xfrm flipH="1">
            <a:off x="4090777" y="4487291"/>
            <a:ext cx="2296" cy="13326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851250" y="4634290"/>
            <a:ext cx="383042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S</a:t>
            </a:r>
            <a:endParaRPr kumimoji="1" lang="ja-JP" altLang="en-US" i="1" dirty="0">
              <a:latin typeface="Times New Roman"/>
              <a:cs typeface="Times New Roman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5404141" y="4567557"/>
            <a:ext cx="2469037" cy="534734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角丸四角形 169"/>
          <p:cNvSpPr/>
          <p:nvPr/>
        </p:nvSpPr>
        <p:spPr>
          <a:xfrm>
            <a:off x="1332293" y="4607663"/>
            <a:ext cx="3012908" cy="534734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1" name="角丸四角形 170"/>
          <p:cNvSpPr/>
          <p:nvPr/>
        </p:nvSpPr>
        <p:spPr>
          <a:xfrm>
            <a:off x="3934101" y="4633935"/>
            <a:ext cx="2964469" cy="53473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947763" y="559810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449630" y="5598105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978097" y="559810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479964" y="559810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981836" y="5598105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373989" y="5159304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875856" y="5159304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377723" y="5159304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385270" y="6017244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887137" y="6017244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389004" y="6017244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>
            <a:off x="1294304" y="5554292"/>
            <a:ext cx="1441312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1305585" y="6373748"/>
            <a:ext cx="1441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2963078" y="5959704"/>
            <a:ext cx="235254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2746897" y="5554292"/>
            <a:ext cx="216181" cy="40541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 flipV="1">
            <a:off x="2749776" y="5959704"/>
            <a:ext cx="197987" cy="4140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>
            <a:stCxn id="138" idx="3"/>
            <a:endCxn id="134" idx="0"/>
          </p:cNvCxnSpPr>
          <p:nvPr/>
        </p:nvCxnSpPr>
        <p:spPr>
          <a:xfrm flipH="1">
            <a:off x="5622378" y="2962740"/>
            <a:ext cx="152277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>
            <a:stCxn id="138" idx="5"/>
            <a:endCxn id="135" idx="0"/>
          </p:cNvCxnSpPr>
          <p:nvPr/>
        </p:nvCxnSpPr>
        <p:spPr>
          <a:xfrm>
            <a:off x="6049505" y="2962740"/>
            <a:ext cx="353652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円/楕円 125"/>
          <p:cNvSpPr/>
          <p:nvPr/>
        </p:nvSpPr>
        <p:spPr>
          <a:xfrm>
            <a:off x="6451713" y="3622138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2</a:t>
            </a:r>
            <a:endParaRPr kumimoji="1" lang="ja-JP" altLang="en-US" sz="1600" dirty="0"/>
          </a:p>
        </p:txBody>
      </p:sp>
      <p:sp>
        <p:nvSpPr>
          <p:cNvPr id="127" name="円/楕円 126"/>
          <p:cNvSpPr/>
          <p:nvPr/>
        </p:nvSpPr>
        <p:spPr>
          <a:xfrm>
            <a:off x="5939871" y="3622138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cxnSp>
        <p:nvCxnSpPr>
          <p:cNvPr id="128" name="直線コネクタ 127"/>
          <p:cNvCxnSpPr>
            <a:stCxn id="135" idx="5"/>
            <a:endCxn id="126" idx="0"/>
          </p:cNvCxnSpPr>
          <p:nvPr/>
        </p:nvCxnSpPr>
        <p:spPr>
          <a:xfrm>
            <a:off x="6540582" y="3458326"/>
            <a:ext cx="105480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>
            <a:stCxn id="135" idx="3"/>
            <a:endCxn id="127" idx="0"/>
          </p:cNvCxnSpPr>
          <p:nvPr/>
        </p:nvCxnSpPr>
        <p:spPr>
          <a:xfrm flipH="1">
            <a:off x="6134220" y="3458326"/>
            <a:ext cx="131512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>
            <a:stCxn id="138" idx="0"/>
            <a:endCxn id="140" idx="3"/>
          </p:cNvCxnSpPr>
          <p:nvPr/>
        </p:nvCxnSpPr>
        <p:spPr>
          <a:xfrm flipV="1">
            <a:off x="5912080" y="2467154"/>
            <a:ext cx="790906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>
            <a:stCxn id="139" idx="5"/>
            <a:endCxn id="136" idx="0"/>
          </p:cNvCxnSpPr>
          <p:nvPr/>
        </p:nvCxnSpPr>
        <p:spPr>
          <a:xfrm>
            <a:off x="7549222" y="2962740"/>
            <a:ext cx="114917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>
            <a:stCxn id="139" idx="3"/>
            <a:endCxn id="137" idx="0"/>
          </p:cNvCxnSpPr>
          <p:nvPr/>
        </p:nvCxnSpPr>
        <p:spPr>
          <a:xfrm flipH="1">
            <a:off x="7152297" y="2962740"/>
            <a:ext cx="122075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>
            <a:stCxn id="139" idx="0"/>
            <a:endCxn id="140" idx="5"/>
          </p:cNvCxnSpPr>
          <p:nvPr/>
        </p:nvCxnSpPr>
        <p:spPr>
          <a:xfrm flipH="1" flipV="1">
            <a:off x="6977836" y="2467154"/>
            <a:ext cx="433961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円/楕円 133"/>
          <p:cNvSpPr/>
          <p:nvPr/>
        </p:nvSpPr>
        <p:spPr>
          <a:xfrm>
            <a:off x="5428029" y="3126552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135" name="円/楕円 134"/>
          <p:cNvSpPr/>
          <p:nvPr/>
        </p:nvSpPr>
        <p:spPr>
          <a:xfrm>
            <a:off x="6208808" y="3126552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1600" dirty="0"/>
          </a:p>
        </p:txBody>
      </p:sp>
      <p:sp>
        <p:nvSpPr>
          <p:cNvPr id="136" name="円/楕円 135"/>
          <p:cNvSpPr/>
          <p:nvPr/>
        </p:nvSpPr>
        <p:spPr>
          <a:xfrm>
            <a:off x="7469790" y="3126552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2</a:t>
            </a:r>
            <a:endParaRPr kumimoji="1" lang="ja-JP" altLang="en-US" sz="1600" dirty="0"/>
          </a:p>
        </p:txBody>
      </p:sp>
      <p:sp>
        <p:nvSpPr>
          <p:cNvPr id="137" name="円/楕円 136"/>
          <p:cNvSpPr/>
          <p:nvPr/>
        </p:nvSpPr>
        <p:spPr>
          <a:xfrm>
            <a:off x="6957948" y="3126552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138" name="円/楕円 137"/>
          <p:cNvSpPr/>
          <p:nvPr/>
        </p:nvSpPr>
        <p:spPr>
          <a:xfrm>
            <a:off x="5717731" y="2630966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4</a:t>
            </a:r>
            <a:endParaRPr kumimoji="1" lang="ja-JP" altLang="en-US" sz="1600" dirty="0"/>
          </a:p>
        </p:txBody>
      </p:sp>
      <p:sp>
        <p:nvSpPr>
          <p:cNvPr id="139" name="円/楕円 138"/>
          <p:cNvSpPr/>
          <p:nvPr/>
        </p:nvSpPr>
        <p:spPr>
          <a:xfrm>
            <a:off x="7217448" y="2630966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1600" dirty="0"/>
          </a:p>
        </p:txBody>
      </p:sp>
      <p:sp>
        <p:nvSpPr>
          <p:cNvPr id="140" name="円/楕円 139"/>
          <p:cNvSpPr/>
          <p:nvPr/>
        </p:nvSpPr>
        <p:spPr>
          <a:xfrm>
            <a:off x="6646062" y="2135380"/>
            <a:ext cx="388698" cy="3886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sz="1600" dirty="0"/>
          </a:p>
        </p:txBody>
      </p:sp>
      <p:cxnSp>
        <p:nvCxnSpPr>
          <p:cNvPr id="141" name="直線コネクタ 140"/>
          <p:cNvCxnSpPr>
            <a:stCxn id="137" idx="4"/>
            <a:endCxn id="69" idx="0"/>
          </p:cNvCxnSpPr>
          <p:nvPr/>
        </p:nvCxnSpPr>
        <p:spPr>
          <a:xfrm>
            <a:off x="7152297" y="3515250"/>
            <a:ext cx="2882" cy="110531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>
            <a:stCxn id="136" idx="4"/>
            <a:endCxn id="70" idx="0"/>
          </p:cNvCxnSpPr>
          <p:nvPr/>
        </p:nvCxnSpPr>
        <p:spPr>
          <a:xfrm flipH="1">
            <a:off x="7662349" y="3515250"/>
            <a:ext cx="1790" cy="110531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>
            <a:stCxn id="134" idx="4"/>
            <a:endCxn id="66" idx="0"/>
          </p:cNvCxnSpPr>
          <p:nvPr/>
        </p:nvCxnSpPr>
        <p:spPr>
          <a:xfrm>
            <a:off x="5622378" y="3515250"/>
            <a:ext cx="600" cy="110531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>
            <a:stCxn id="127" idx="4"/>
            <a:endCxn id="67" idx="0"/>
          </p:cNvCxnSpPr>
          <p:nvPr/>
        </p:nvCxnSpPr>
        <p:spPr>
          <a:xfrm flipH="1">
            <a:off x="6130143" y="4010836"/>
            <a:ext cx="4077" cy="6097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>
            <a:stCxn id="126" idx="4"/>
            <a:endCxn id="68" idx="0"/>
          </p:cNvCxnSpPr>
          <p:nvPr/>
        </p:nvCxnSpPr>
        <p:spPr>
          <a:xfrm>
            <a:off x="6646062" y="4010836"/>
            <a:ext cx="7250" cy="6097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テキスト ボックス 162"/>
          <p:cNvSpPr txBox="1"/>
          <p:nvPr/>
        </p:nvSpPr>
        <p:spPr>
          <a:xfrm>
            <a:off x="6078629" y="5282554"/>
            <a:ext cx="13794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Times New Roman"/>
                <a:cs typeface="Times New Roman"/>
              </a:rPr>
              <a:t>Σ|</a:t>
            </a:r>
            <a:r>
              <a:rPr kumimoji="1" lang="en-US" altLang="ja-JP" i="1" dirty="0" err="1" smtClean="0">
                <a:latin typeface="Times New Roman"/>
                <a:cs typeface="Times New Roman"/>
              </a:rPr>
              <a:t>t</a:t>
            </a:r>
            <a:r>
              <a:rPr kumimoji="1" lang="en-US" altLang="ja-JP" i="1" baseline="-25000" dirty="0" err="1" smtClean="0">
                <a:latin typeface="Times New Roman"/>
                <a:cs typeface="Times New Roman"/>
              </a:rPr>
              <a:t>i</a:t>
            </a:r>
            <a:r>
              <a:rPr kumimoji="1" lang="en-US" altLang="ja-JP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q</a:t>
            </a:r>
            <a:r>
              <a:rPr kumimoji="1" lang="en-US" altLang="ja-JP" dirty="0" smtClean="0">
                <a:latin typeface="Times New Roman"/>
                <a:cs typeface="Times New Roman"/>
              </a:rPr>
              <a:t>)|    : 17</a:t>
            </a:r>
          </a:p>
          <a:p>
            <a:r>
              <a:rPr kumimoji="1" lang="en-US" altLang="ja-JP" dirty="0" smtClean="0">
                <a:latin typeface="Times New Roman"/>
                <a:cs typeface="Times New Roman"/>
              </a:rPr>
              <a:t>Text size: 13</a:t>
            </a:r>
          </a:p>
          <a:p>
            <a:r>
              <a:rPr kumimoji="1" lang="en-US" altLang="ja-JP" dirty="0" err="1" smtClean="0">
                <a:latin typeface="Times New Roman"/>
                <a:cs typeface="Times New Roman"/>
              </a:rPr>
              <a:t>Trie</a:t>
            </a:r>
            <a:r>
              <a:rPr kumimoji="1" lang="en-US" altLang="ja-JP" dirty="0" smtClean="0">
                <a:latin typeface="Times New Roman"/>
                <a:cs typeface="Times New Roman"/>
              </a:rPr>
              <a:t> size:  11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cxnSp>
        <p:nvCxnSpPr>
          <p:cNvPr id="101" name="直線コネクタ 100"/>
          <p:cNvCxnSpPr/>
          <p:nvPr/>
        </p:nvCxnSpPr>
        <p:spPr>
          <a:xfrm>
            <a:off x="2963078" y="5990476"/>
            <a:ext cx="139657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2963078" y="5931231"/>
            <a:ext cx="1396579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4252372" y="6047569"/>
            <a:ext cx="4513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We can aggregate all </a:t>
            </a:r>
            <a:r>
              <a:rPr kumimoji="1" lang="en-US" altLang="ja-JP" sz="2400" i="1" dirty="0" err="1" smtClean="0">
                <a:latin typeface="Times New Roman"/>
                <a:cs typeface="Times New Roman"/>
              </a:rPr>
              <a:t>t</a:t>
            </a:r>
            <a:r>
              <a:rPr kumimoji="1" lang="en-US" altLang="ja-JP" sz="2400" baseline="-25000" dirty="0" err="1" smtClean="0">
                <a:latin typeface="Times New Roman"/>
                <a:cs typeface="Times New Roman"/>
              </a:rPr>
              <a:t>i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q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 into</a:t>
            </a:r>
          </a:p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a </a:t>
            </a:r>
            <a:r>
              <a:rPr kumimoji="1" lang="en-US" altLang="ja-JP" sz="2400" dirty="0" err="1" smtClean="0">
                <a:latin typeface="Times New Roman"/>
                <a:cs typeface="Times New Roman"/>
              </a:rPr>
              <a:t>trie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 of size at most the text size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02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"/>
          </p:nvPr>
        </p:nvSpPr>
        <p:spPr>
          <a:xfrm>
            <a:off x="612648" y="1326168"/>
            <a:ext cx="8153400" cy="1580721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Showed algorithm for SLP </a:t>
            </a:r>
            <a:r>
              <a:rPr lang="en-US" altLang="ja-JP" dirty="0" smtClean="0">
                <a:sym typeface="Wingdings"/>
              </a:rPr>
              <a:t> LZ78 factorization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at least as fast as naïve decompress &amp; process</a:t>
            </a:r>
            <a:endParaRPr lang="en-US" altLang="ja-JP" dirty="0"/>
          </a:p>
          <a:p>
            <a:pPr lvl="1"/>
            <a:r>
              <a:rPr lang="en-US" altLang="ja-JP" dirty="0" smtClean="0"/>
              <a:t>better when string is compressible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266282"/>
              </p:ext>
            </p:extLst>
          </p:nvPr>
        </p:nvGraphicFramePr>
        <p:xfrm>
          <a:off x="609601" y="2888074"/>
          <a:ext cx="8156448" cy="2834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874"/>
                <a:gridCol w="2874700"/>
                <a:gridCol w="2640874"/>
              </a:tblGrid>
              <a:tr h="32635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Algorithm</a:t>
                      </a:r>
                      <a:endParaRPr kumimoji="1" lang="ja-JP" altLang="en-US" sz="18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/>
                          <a:cs typeface="Times New Roman"/>
                        </a:rPr>
                        <a:t>Time</a:t>
                      </a:r>
                      <a:endParaRPr kumimoji="1" lang="ja-JP" altLang="en-US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/>
                          <a:cs typeface="Times New Roman"/>
                        </a:rPr>
                        <a:t>Space</a:t>
                      </a:r>
                      <a:endParaRPr kumimoji="1" lang="ja-JP" altLang="en-US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4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Direct (uncompressed)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kumimoji="1" lang="en-US" altLang="ja-JP" sz="2400" i="0" dirty="0" smtClean="0">
                          <a:latin typeface="Times New Roman"/>
                          <a:cs typeface="Times New Roman"/>
                        </a:rPr>
                        <a:t>log</a:t>
                      </a:r>
                      <a:r>
                        <a:rPr kumimoji="0" lang="en-US" altLang="ja-JP" sz="2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7949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Times New Roman"/>
                          <a:cs typeface="Times New Roman"/>
                        </a:rPr>
                        <a:t>Decompress + Direct</a:t>
                      </a:r>
                      <a:endParaRPr kumimoji="1" lang="en-US" altLang="ja-JP" sz="18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kumimoji="1" lang="en-US" altLang="ja-JP" sz="2400" i="0" dirty="0" smtClean="0">
                          <a:latin typeface="Times New Roman"/>
                          <a:cs typeface="Times New Roman"/>
                        </a:rPr>
                        <a:t>log</a:t>
                      </a:r>
                      <a:r>
                        <a:rPr kumimoji="0" lang="en-US" altLang="ja-JP" sz="2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err="1" smtClean="0">
                          <a:latin typeface="Times New Roman"/>
                          <a:cs typeface="Times New Roman"/>
                        </a:rPr>
                        <a:t>n+m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794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SLP </a:t>
                      </a:r>
                      <a:r>
                        <a:rPr kumimoji="1" lang="en-US" altLang="ja-JP" sz="1400" dirty="0" smtClean="0">
                          <a:latin typeface="Times New Roman"/>
                          <a:cs typeface="Times New Roman"/>
                        </a:rPr>
                        <a:t>(partial decompressions)</a:t>
                      </a:r>
                      <a:endParaRPr kumimoji="1" lang="en-US" altLang="ja-JP" sz="18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nN</a:t>
                      </a:r>
                      <a:r>
                        <a:rPr kumimoji="1" lang="en-US" altLang="ja-JP" sz="2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½ 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 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log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nN</a:t>
                      </a:r>
                      <a:r>
                        <a:rPr kumimoji="1" lang="en-US" altLang="ja-JP" sz="2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½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i="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94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SLP + Doubling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nL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log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i="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nL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12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SLP + </a:t>
                      </a:r>
                      <a:b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</a:br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Redundancy Reduction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1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α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log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1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α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 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コンテンツ プレースホルダー 3"/>
          <p:cNvSpPr txBox="1">
            <a:spLocks/>
          </p:cNvSpPr>
          <p:nvPr/>
        </p:nvSpPr>
        <p:spPr>
          <a:xfrm>
            <a:off x="609600" y="5736549"/>
            <a:ext cx="8153400" cy="1307717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1" sz="29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1" sz="2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1" sz="23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1"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1"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altLang="ja-JP" i="1" dirty="0" smtClean="0"/>
              <a:t>N </a:t>
            </a:r>
            <a:r>
              <a:rPr lang="en-US" altLang="ja-JP" dirty="0" smtClean="0"/>
              <a:t>:  length of uncompressed string </a:t>
            </a:r>
            <a:r>
              <a:rPr lang="en-US" altLang="ja-JP" i="1" dirty="0" smtClean="0"/>
              <a:t>S	</a:t>
            </a:r>
            <a:r>
              <a:rPr lang="en-US" altLang="ja-JP" sz="2800" i="1" dirty="0" err="1" smtClean="0"/>
              <a:t>σ</a:t>
            </a:r>
            <a:r>
              <a:rPr lang="en-US" altLang="ja-JP" sz="2800" dirty="0" smtClean="0"/>
              <a:t>: alphabet size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i="1" dirty="0" smtClean="0"/>
              <a:t>n  </a:t>
            </a:r>
            <a:r>
              <a:rPr lang="en-US" altLang="ja-JP" dirty="0" smtClean="0"/>
              <a:t>: size of SLP representing </a:t>
            </a:r>
            <a:r>
              <a:rPr lang="en-US" altLang="ja-JP" i="1" dirty="0" smtClean="0"/>
              <a:t>S		L </a:t>
            </a:r>
            <a:r>
              <a:rPr lang="en-US" altLang="ja-JP" dirty="0" smtClean="0"/>
              <a:t>: length of longest LZ78 factor</a:t>
            </a:r>
            <a:br>
              <a:rPr lang="en-US" altLang="ja-JP" dirty="0" smtClean="0"/>
            </a:br>
            <a:r>
              <a:rPr lang="en-US" altLang="ja-JP" i="1" dirty="0" smtClean="0">
                <a:solidFill>
                  <a:prstClr val="black"/>
                </a:solidFill>
              </a:rPr>
              <a:t>N</a:t>
            </a:r>
            <a:r>
              <a:rPr lang="en-US" altLang="ja-JP" i="1" baseline="-25000" dirty="0" smtClean="0">
                <a:solidFill>
                  <a:prstClr val="black"/>
                </a:solidFill>
              </a:rPr>
              <a:t>α </a:t>
            </a:r>
            <a:r>
              <a:rPr lang="en-US" altLang="ja-JP" dirty="0" smtClean="0">
                <a:solidFill>
                  <a:prstClr val="black"/>
                </a:solidFill>
              </a:rPr>
              <a:t> </a:t>
            </a:r>
            <a:r>
              <a:rPr lang="en-US" altLang="ja-JP" i="1" dirty="0"/>
              <a:t>= N</a:t>
            </a:r>
            <a:r>
              <a:rPr lang="en-US" altLang="ja-JP" dirty="0"/>
              <a:t> – </a:t>
            </a:r>
            <a:r>
              <a:rPr lang="en-US" altLang="ja-JP" i="1" dirty="0" smtClean="0"/>
              <a:t>α</a:t>
            </a:r>
            <a:r>
              <a:rPr lang="en-US" altLang="ja-JP" dirty="0" smtClean="0"/>
              <a:t>(</a:t>
            </a:r>
            <a:r>
              <a:rPr lang="en-US" altLang="ja-JP" i="1" dirty="0" err="1" smtClean="0"/>
              <a:t>c</a:t>
            </a:r>
            <a:r>
              <a:rPr lang="en-US" altLang="ja-JP" i="1" baseline="-25000" dirty="0" err="1" smtClean="0"/>
              <a:t>N</a:t>
            </a:r>
            <a:r>
              <a:rPr lang="en-US" altLang="ja-JP" dirty="0" smtClean="0"/>
              <a:t>) ≤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			</a:t>
            </a:r>
            <a:r>
              <a:rPr lang="en-US" altLang="ja-JP" i="1" dirty="0" smtClean="0"/>
              <a:t>m</a:t>
            </a:r>
            <a:r>
              <a:rPr lang="en-US" altLang="ja-JP" dirty="0" smtClean="0"/>
              <a:t> : # of LZ78 factors</a:t>
            </a:r>
            <a:br>
              <a:rPr lang="en-US" altLang="ja-JP" dirty="0" smtClean="0"/>
            </a:br>
            <a:r>
              <a:rPr lang="en-US" altLang="ja-JP" dirty="0" smtClean="0"/>
              <a:t>					      (O(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/log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for constant </a:t>
            </a:r>
            <a:r>
              <a:rPr lang="en-US" altLang="ja-JP" sz="2800" i="1" dirty="0" err="1" smtClean="0"/>
              <a:t>σ</a:t>
            </a:r>
            <a:r>
              <a:rPr lang="en-US" altLang="ja-JP" sz="2800" dirty="0" smtClean="0"/>
              <a:t>)</a:t>
            </a:r>
            <a:r>
              <a:rPr lang="en-US" altLang="ja-JP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756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5" name="角丸四角形 4"/>
          <p:cNvSpPr/>
          <p:nvPr/>
        </p:nvSpPr>
        <p:spPr>
          <a:xfrm>
            <a:off x="2068103" y="4402683"/>
            <a:ext cx="1594971" cy="9795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60000"/>
              </a:lnSpc>
            </a:pPr>
            <a:r>
              <a:rPr kumimoji="1" lang="en-US" altLang="ja-JP" sz="3200" dirty="0" smtClean="0">
                <a:latin typeface="Bordeaux Roman Bold LET"/>
                <a:cs typeface="Bordeaux Roman Bold LET"/>
              </a:rPr>
              <a:t>Compressed Representation of String</a:t>
            </a:r>
            <a:endParaRPr kumimoji="1" lang="ja-JP" altLang="en-US" sz="3200" dirty="0">
              <a:latin typeface="Bordeaux Roman Bold LET"/>
              <a:cs typeface="Bordeaux Roman Bold LET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-860556" y="2469537"/>
            <a:ext cx="7229935" cy="4671264"/>
          </a:xfrm>
          <a:prstGeom prst="roundRect">
            <a:avLst>
              <a:gd name="adj" fmla="val 915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latin typeface="Times New Roman"/>
                <a:cs typeface="Times New Roman"/>
              </a:rPr>
              <a:t>BIG String</a:t>
            </a:r>
            <a:endParaRPr kumimoji="1" lang="ja-JP" altLang="en-US" sz="7200" dirty="0">
              <a:latin typeface="Times New Roman"/>
              <a:cs typeface="Times New Roman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09600" y="5512740"/>
            <a:ext cx="8035807" cy="11665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>
                <a:latin typeface="Times New Roman"/>
                <a:cs typeface="Times New Roman"/>
              </a:rPr>
              <a:t>This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work: </a:t>
            </a:r>
            <a:r>
              <a:rPr kumimoji="1" lang="en-US" altLang="ja-JP" sz="2400" i="1" u="sng" dirty="0" smtClean="0">
                <a:latin typeface="Times New Roman"/>
                <a:cs typeface="Times New Roman"/>
              </a:rPr>
              <a:t>LZ78 </a:t>
            </a:r>
            <a:r>
              <a:rPr kumimoji="1" lang="en-US" altLang="ja-JP" sz="2400" i="1" u="sng" dirty="0">
                <a:latin typeface="Times New Roman"/>
                <a:cs typeface="Times New Roman"/>
              </a:rPr>
              <a:t>factorization</a:t>
            </a:r>
            <a:r>
              <a:rPr kumimoji="1" lang="en-US" altLang="ja-JP" sz="2400" dirty="0">
                <a:latin typeface="Times New Roman"/>
                <a:cs typeface="Times New Roman"/>
              </a:rPr>
              <a:t>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of </a:t>
            </a:r>
            <a:r>
              <a:rPr kumimoji="1" lang="en-US" altLang="ja-JP" sz="2400" dirty="0">
                <a:latin typeface="Times New Roman"/>
                <a:cs typeface="Times New Roman"/>
              </a:rPr>
              <a:t>grammar compressed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strings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"/>
          </p:nvPr>
        </p:nvSpPr>
        <p:spPr>
          <a:xfrm>
            <a:off x="612648" y="1326167"/>
            <a:ext cx="8153400" cy="29950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Compressed String Processing (CSP)</a:t>
            </a:r>
            <a:endParaRPr lang="en-US" altLang="ja-JP" dirty="0"/>
          </a:p>
          <a:p>
            <a:r>
              <a:rPr lang="en-US" altLang="ja-JP" dirty="0"/>
              <a:t>compress </a:t>
            </a:r>
            <a:r>
              <a:rPr lang="en-US" altLang="ja-JP" dirty="0" smtClean="0"/>
              <a:t>string for storage   … but …</a:t>
            </a:r>
            <a:br>
              <a:rPr lang="en-US" altLang="ja-JP" dirty="0" smtClean="0"/>
            </a:br>
            <a:r>
              <a:rPr lang="en-US" altLang="ja-JP" i="1" u="sng" dirty="0" smtClean="0"/>
              <a:t>don’t decompress all of it</a:t>
            </a:r>
            <a:r>
              <a:rPr lang="en-US" altLang="ja-JP" dirty="0" smtClean="0"/>
              <a:t> </a:t>
            </a:r>
            <a:r>
              <a:rPr lang="en-US" altLang="ja-JP" dirty="0"/>
              <a:t>when </a:t>
            </a:r>
            <a:r>
              <a:rPr lang="en-US" altLang="ja-JP" dirty="0" smtClean="0"/>
              <a:t>using </a:t>
            </a:r>
            <a:r>
              <a:rPr lang="en-US" altLang="ja-JP" dirty="0"/>
              <a:t>it</a:t>
            </a:r>
            <a:r>
              <a:rPr lang="en-US" altLang="ja-JP" dirty="0" smtClean="0"/>
              <a:t>!</a:t>
            </a:r>
            <a:endParaRPr lang="en-US" altLang="ja-JP" dirty="0"/>
          </a:p>
          <a:p>
            <a:r>
              <a:rPr lang="en-US" altLang="ja-JP" dirty="0" smtClean="0"/>
              <a:t>can be faster than processing the uncompressed text,</a:t>
            </a:r>
            <a:br>
              <a:rPr lang="en-US" altLang="ja-JP" dirty="0" smtClean="0"/>
            </a:br>
            <a:r>
              <a:rPr lang="en-US" altLang="ja-JP" dirty="0" smtClean="0"/>
              <a:t>by exploiting regularities identified by compression</a:t>
            </a:r>
          </a:p>
          <a:p>
            <a:pPr lvl="1"/>
            <a:r>
              <a:rPr lang="en-US" altLang="ja-JP" dirty="0" smtClean="0"/>
              <a:t>regard compression as a generic preprocessing!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83050" y="59137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5461418" y="4305000"/>
            <a:ext cx="1829537" cy="25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70000"/>
              </a:lnSpc>
            </a:pPr>
            <a:r>
              <a:rPr kumimoji="1" lang="en-US" altLang="ja-JP" sz="2000" dirty="0" smtClean="0">
                <a:latin typeface="Arial Narrow"/>
                <a:ea typeface="ＤＦＰ太丸ゴシック体"/>
                <a:cs typeface="Arial Narrow"/>
              </a:rPr>
              <a:t>Pattern Matching</a:t>
            </a:r>
            <a:endParaRPr kumimoji="1" lang="ja-JP" altLang="en-US" sz="2000" dirty="0">
              <a:latin typeface="Arial Narrow"/>
              <a:ea typeface="ＤＦＰ太丸ゴシック体"/>
              <a:cs typeface="Arial Narrow"/>
            </a:endParaRPr>
          </a:p>
        </p:txBody>
      </p:sp>
      <p:sp>
        <p:nvSpPr>
          <p:cNvPr id="11" name="右矢印 10"/>
          <p:cNvSpPr/>
          <p:nvPr/>
        </p:nvSpPr>
        <p:spPr>
          <a:xfrm rot="10800000" flipH="1">
            <a:off x="3920279" y="4402683"/>
            <a:ext cx="1449207" cy="979502"/>
          </a:xfrm>
          <a:prstGeom prst="rightArrow">
            <a:avLst>
              <a:gd name="adj1" fmla="val 68909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85893" y="4432000"/>
            <a:ext cx="1124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process</a:t>
            </a:r>
          </a:p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directly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461417" y="4593637"/>
            <a:ext cx="1829538" cy="25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70000"/>
              </a:lnSpc>
            </a:pPr>
            <a:r>
              <a:rPr kumimoji="1" lang="en-US" altLang="ja-JP" sz="2000" dirty="0" smtClean="0">
                <a:latin typeface="Arial Narrow"/>
                <a:ea typeface="ＤＦＰ太丸ゴシック体"/>
                <a:cs typeface="Arial Narrow"/>
              </a:rPr>
              <a:t>Edit Distance</a:t>
            </a:r>
            <a:endParaRPr kumimoji="1" lang="ja-JP" altLang="en-US" sz="2000" dirty="0">
              <a:latin typeface="Arial Narrow"/>
              <a:ea typeface="ＤＦＰ太丸ゴシック体"/>
              <a:cs typeface="Arial Narrow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461418" y="4880542"/>
            <a:ext cx="1829537" cy="25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70000"/>
              </a:lnSpc>
            </a:pPr>
            <a:r>
              <a:rPr kumimoji="1" lang="en-US" altLang="ja-JP" sz="2000" dirty="0" smtClean="0">
                <a:latin typeface="Arial Narrow"/>
                <a:ea typeface="ＤＦＰ太丸ゴシック体"/>
                <a:cs typeface="Arial Narrow"/>
              </a:rPr>
              <a:t>Pattern Mining</a:t>
            </a:r>
            <a:endParaRPr kumimoji="1" lang="ja-JP" altLang="en-US" sz="2000" dirty="0">
              <a:latin typeface="Arial Narrow"/>
              <a:ea typeface="ＤＦＰ太丸ゴシック体"/>
              <a:cs typeface="Arial Narrow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454610" y="5169177"/>
            <a:ext cx="1829537" cy="25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70000"/>
              </a:lnSpc>
            </a:pPr>
            <a:r>
              <a:rPr kumimoji="1" lang="en-US" altLang="ja-JP" sz="2000" dirty="0" smtClean="0">
                <a:latin typeface="Arial Narrow"/>
                <a:ea typeface="ＤＦＰ太丸ゴシック体"/>
                <a:cs typeface="Arial Narrow"/>
              </a:rPr>
              <a:t>etc.</a:t>
            </a:r>
            <a:endParaRPr kumimoji="1" lang="ja-JP" altLang="en-US" sz="2000" dirty="0">
              <a:latin typeface="Arial Narrow"/>
              <a:ea typeface="ＤＦＰ太丸ゴシック体"/>
              <a:cs typeface="Arial Narrow"/>
            </a:endParaRPr>
          </a:p>
        </p:txBody>
      </p:sp>
      <p:pic>
        <p:nvPicPr>
          <p:cNvPr id="7" name="図 6" descr="letsleepingfilesli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16" y="2944693"/>
            <a:ext cx="8422532" cy="39400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1720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4" grpId="0" build="p" bldLvl="2"/>
      <p:bldP spid="15" grpId="0" animBg="1"/>
      <p:bldP spid="11" grpId="0" animBg="1"/>
      <p:bldP spid="13" grpId="0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LZ78 Factorization [</a:t>
            </a:r>
            <a:r>
              <a:rPr kumimoji="1" lang="en-US" altLang="ja-JP" dirty="0" err="1" smtClean="0"/>
              <a:t>Ziv&amp;Lempel</a:t>
            </a:r>
            <a:r>
              <a:rPr kumimoji="1" lang="en-US" altLang="ja-JP" dirty="0" smtClean="0"/>
              <a:t> </a:t>
            </a:r>
            <a:r>
              <a:rPr kumimoji="1" lang="fr-FR" altLang="ja-JP" dirty="0" smtClean="0"/>
              <a:t>’</a:t>
            </a:r>
            <a:r>
              <a:rPr kumimoji="1" lang="en-US" altLang="ja-JP" dirty="0" smtClean="0"/>
              <a:t>78]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5" name="角丸四角形 4"/>
          <p:cNvSpPr/>
          <p:nvPr/>
        </p:nvSpPr>
        <p:spPr>
          <a:xfrm>
            <a:off x="609600" y="1402719"/>
            <a:ext cx="8156448" cy="18260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800" dirty="0" smtClean="0">
                <a:latin typeface="Times New Roman"/>
                <a:cs typeface="Times New Roman"/>
              </a:rPr>
              <a:t>The LZ78-factorization of string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S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is a factorization</a:t>
            </a:r>
          </a:p>
          <a:p>
            <a:pPr algn="ctr"/>
            <a:r>
              <a:rPr kumimoji="1" lang="en-US" altLang="ja-JP" sz="2800" i="1" dirty="0" smtClean="0">
                <a:latin typeface="Times New Roman"/>
                <a:cs typeface="Times New Roman"/>
              </a:rPr>
              <a:t>S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=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f</a:t>
            </a:r>
            <a:r>
              <a:rPr kumimoji="1" lang="en-US" altLang="ja-JP" sz="2800" baseline="-25000" dirty="0" smtClean="0">
                <a:latin typeface="Times New Roman"/>
                <a:cs typeface="Times New Roman"/>
              </a:rPr>
              <a:t>1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f</a:t>
            </a:r>
            <a:r>
              <a:rPr kumimoji="1" lang="en-US" altLang="ja-JP" sz="2800" baseline="-25000" dirty="0" smtClean="0">
                <a:latin typeface="Times New Roman"/>
                <a:cs typeface="Times New Roman"/>
              </a:rPr>
              <a:t>2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...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f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m</a:t>
            </a:r>
            <a:endParaRPr kumimoji="1" lang="en-US" altLang="ja-JP" sz="2800" i="1" baseline="-25000" dirty="0" smtClean="0">
              <a:latin typeface="Times New Roman"/>
              <a:cs typeface="Times New Roman"/>
            </a:endParaRPr>
          </a:p>
          <a:p>
            <a:r>
              <a:rPr kumimoji="1" lang="en-US" altLang="ja-JP" sz="2800" dirty="0" smtClean="0">
                <a:latin typeface="Times New Roman"/>
                <a:cs typeface="Times New Roman"/>
              </a:rPr>
              <a:t>where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f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i 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is the longest prefix of 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f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i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...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f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m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 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such that</a:t>
            </a:r>
          </a:p>
          <a:p>
            <a:pPr algn="ctr"/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f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i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=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f</a:t>
            </a:r>
            <a:r>
              <a:rPr kumimoji="1" lang="en-US" altLang="ja-JP" sz="2800" i="1" baseline="-25000" dirty="0" err="1" smtClean="0">
                <a:latin typeface="Times New Roman"/>
                <a:cs typeface="Times New Roman"/>
              </a:rPr>
              <a:t>j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c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for some 0 ≤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j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&lt;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i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  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(let </a:t>
            </a:r>
            <a:r>
              <a:rPr kumimoji="1" lang="en-US" altLang="ja-JP" sz="2800" i="1" dirty="0" smtClean="0">
                <a:latin typeface="Times New Roman"/>
                <a:cs typeface="Times New Roman"/>
              </a:rPr>
              <a:t>f</a:t>
            </a:r>
            <a:r>
              <a:rPr kumimoji="1" lang="en-US" altLang="ja-JP" sz="2800" i="1" baseline="-25000" dirty="0" smtClean="0">
                <a:latin typeface="Times New Roman"/>
                <a:cs typeface="Times New Roman"/>
              </a:rPr>
              <a:t>0 </a:t>
            </a:r>
            <a:r>
              <a:rPr kumimoji="1" lang="en-US" altLang="ja-JP" sz="2800" i="1" dirty="0">
                <a:latin typeface="Times New Roman"/>
                <a:cs typeface="Times New Roman"/>
              </a:rPr>
              <a:t>=</a:t>
            </a:r>
            <a:r>
              <a:rPr kumimoji="1" lang="en-US" altLang="ja-JP" sz="2800" i="1" baseline="-25000" dirty="0">
                <a:latin typeface="Times New Roman"/>
                <a:cs typeface="Times New Roman"/>
              </a:rPr>
              <a:t> </a:t>
            </a:r>
            <a:r>
              <a:rPr kumimoji="1" lang="en-US" altLang="ja-JP" sz="2800" i="1" dirty="0" err="1" smtClean="0">
                <a:latin typeface="Times New Roman"/>
                <a:cs typeface="Times New Roman"/>
              </a:rPr>
              <a:t>ε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609598" y="3250597"/>
            <a:ext cx="81564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2800" i="1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kumimoji="1" lang="en-US" altLang="ja-JP" sz="2800" dirty="0">
                <a:solidFill>
                  <a:prstClr val="black"/>
                </a:solidFill>
                <a:latin typeface="Times New Roman"/>
                <a:cs typeface="Times New Roman"/>
              </a:rPr>
              <a:t> = </a:t>
            </a:r>
            <a:r>
              <a:rPr kumimoji="1" lang="en-US" altLang="ja-JP" sz="2800" dirty="0">
                <a:solidFill>
                  <a:prstClr val="black"/>
                </a:solidFill>
                <a:latin typeface="Courier New"/>
                <a:ea typeface="ＤＦＰ隷書体"/>
                <a:cs typeface="Courier New"/>
              </a:rPr>
              <a:t>a l a b a r a l a l a b a r d a $</a:t>
            </a:r>
          </a:p>
        </p:txBody>
      </p:sp>
      <p:sp>
        <p:nvSpPr>
          <p:cNvPr id="150" name="円/楕円 149"/>
          <p:cNvSpPr/>
          <p:nvPr/>
        </p:nvSpPr>
        <p:spPr>
          <a:xfrm>
            <a:off x="4507675" y="4281388"/>
            <a:ext cx="257476" cy="25747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grpSp>
        <p:nvGrpSpPr>
          <p:cNvPr id="3" name="図形グループ 2"/>
          <p:cNvGrpSpPr/>
          <p:nvPr/>
        </p:nvGrpSpPr>
        <p:grpSpPr>
          <a:xfrm>
            <a:off x="3605814" y="4277792"/>
            <a:ext cx="933402" cy="1005548"/>
            <a:chOff x="4018869" y="4277792"/>
            <a:chExt cx="933402" cy="1005548"/>
          </a:xfrm>
        </p:grpSpPr>
        <p:sp>
          <p:nvSpPr>
            <p:cNvPr id="151" name="円/楕円 150"/>
            <p:cNvSpPr/>
            <p:nvPr/>
          </p:nvSpPr>
          <p:spPr>
            <a:xfrm>
              <a:off x="4018869" y="5025864"/>
              <a:ext cx="257476" cy="2574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52" name="直線矢印コネクタ 151"/>
            <p:cNvCxnSpPr>
              <a:stCxn id="150" idx="3"/>
              <a:endCxn id="151" idx="0"/>
            </p:cNvCxnSpPr>
            <p:nvPr/>
          </p:nvCxnSpPr>
          <p:spPr>
            <a:xfrm flipH="1">
              <a:off x="4147607" y="4501158"/>
              <a:ext cx="804664" cy="52470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正方形/長方形 152"/>
            <p:cNvSpPr/>
            <p:nvPr/>
          </p:nvSpPr>
          <p:spPr>
            <a:xfrm>
              <a:off x="4388521" y="4277792"/>
              <a:ext cx="4001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800" dirty="0">
                  <a:latin typeface="Courier New"/>
                  <a:cs typeface="Courier New"/>
                </a:rPr>
                <a:t>a</a:t>
              </a:r>
              <a:endParaRPr lang="ja-JP" altLang="en-US" sz="2800" dirty="0">
                <a:latin typeface="Courier New"/>
                <a:cs typeface="Courier New"/>
              </a:endParaRPr>
            </a:p>
          </p:txBody>
        </p:sp>
      </p:grpSp>
      <p:grpSp>
        <p:nvGrpSpPr>
          <p:cNvPr id="6" name="図形グループ 5"/>
          <p:cNvGrpSpPr/>
          <p:nvPr/>
        </p:nvGrpSpPr>
        <p:grpSpPr>
          <a:xfrm>
            <a:off x="4721280" y="4302745"/>
            <a:ext cx="808496" cy="990950"/>
            <a:chOff x="5134335" y="4302745"/>
            <a:chExt cx="808496" cy="990950"/>
          </a:xfrm>
        </p:grpSpPr>
        <p:sp>
          <p:nvSpPr>
            <p:cNvPr id="154" name="円/楕円 153"/>
            <p:cNvSpPr/>
            <p:nvPr/>
          </p:nvSpPr>
          <p:spPr>
            <a:xfrm>
              <a:off x="5685355" y="5036219"/>
              <a:ext cx="257476" cy="2574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55" name="直線矢印コネクタ 154"/>
            <p:cNvCxnSpPr>
              <a:stCxn id="150" idx="5"/>
              <a:endCxn id="154" idx="0"/>
            </p:cNvCxnSpPr>
            <p:nvPr/>
          </p:nvCxnSpPr>
          <p:spPr>
            <a:xfrm>
              <a:off x="5134335" y="4501158"/>
              <a:ext cx="679758" cy="535061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正方形/長方形 155"/>
            <p:cNvSpPr/>
            <p:nvPr/>
          </p:nvSpPr>
          <p:spPr>
            <a:xfrm>
              <a:off x="5332392" y="4302745"/>
              <a:ext cx="4001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800" dirty="0" smtClean="0">
                  <a:latin typeface="Courier New"/>
                  <a:cs typeface="Courier New"/>
                </a:rPr>
                <a:t>l</a:t>
              </a:r>
              <a:endParaRPr lang="ja-JP" altLang="en-US" sz="2800" dirty="0">
                <a:latin typeface="Courier New"/>
                <a:cs typeface="Courier New"/>
              </a:endParaRPr>
            </a:p>
          </p:txBody>
        </p:sp>
      </p:grpSp>
      <p:grpSp>
        <p:nvGrpSpPr>
          <p:cNvPr id="7" name="図形グループ 6"/>
          <p:cNvGrpSpPr/>
          <p:nvPr/>
        </p:nvGrpSpPr>
        <p:grpSpPr>
          <a:xfrm>
            <a:off x="2772777" y="5002889"/>
            <a:ext cx="826872" cy="985849"/>
            <a:chOff x="3185832" y="5002889"/>
            <a:chExt cx="826872" cy="985849"/>
          </a:xfrm>
        </p:grpSpPr>
        <p:sp>
          <p:nvSpPr>
            <p:cNvPr id="157" name="円/楕円 156"/>
            <p:cNvSpPr/>
            <p:nvPr/>
          </p:nvSpPr>
          <p:spPr>
            <a:xfrm>
              <a:off x="3185832" y="5731262"/>
              <a:ext cx="257476" cy="2574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58" name="直線矢印コネクタ 157"/>
            <p:cNvCxnSpPr>
              <a:stCxn id="151" idx="2"/>
              <a:endCxn id="157" idx="0"/>
            </p:cNvCxnSpPr>
            <p:nvPr/>
          </p:nvCxnSpPr>
          <p:spPr>
            <a:xfrm flipH="1">
              <a:off x="3314570" y="5154602"/>
              <a:ext cx="698134" cy="576660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正方形/長方形 158"/>
            <p:cNvSpPr/>
            <p:nvPr/>
          </p:nvSpPr>
          <p:spPr>
            <a:xfrm>
              <a:off x="3416415" y="5002889"/>
              <a:ext cx="3976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800" dirty="0" smtClean="0">
                  <a:latin typeface="Courier New"/>
                  <a:cs typeface="Courier New"/>
                </a:rPr>
                <a:t>b</a:t>
              </a:r>
              <a:endParaRPr lang="ja-JP" altLang="en-US" sz="2800" dirty="0">
                <a:latin typeface="Courier New"/>
                <a:cs typeface="Courier New"/>
              </a:endParaRPr>
            </a:p>
          </p:txBody>
        </p:sp>
      </p:grpSp>
      <p:grpSp>
        <p:nvGrpSpPr>
          <p:cNvPr id="8" name="図形グループ 7"/>
          <p:cNvGrpSpPr/>
          <p:nvPr/>
        </p:nvGrpSpPr>
        <p:grpSpPr>
          <a:xfrm>
            <a:off x="3819419" y="5151973"/>
            <a:ext cx="478505" cy="836765"/>
            <a:chOff x="4232474" y="5151973"/>
            <a:chExt cx="478505" cy="836765"/>
          </a:xfrm>
        </p:grpSpPr>
        <p:sp>
          <p:nvSpPr>
            <p:cNvPr id="160" name="円/楕円 159"/>
            <p:cNvSpPr/>
            <p:nvPr/>
          </p:nvSpPr>
          <p:spPr>
            <a:xfrm>
              <a:off x="4360614" y="5731262"/>
              <a:ext cx="257476" cy="2574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61" name="直線矢印コネクタ 160"/>
            <p:cNvCxnSpPr>
              <a:stCxn id="151" idx="5"/>
              <a:endCxn id="160" idx="0"/>
            </p:cNvCxnSpPr>
            <p:nvPr/>
          </p:nvCxnSpPr>
          <p:spPr>
            <a:xfrm>
              <a:off x="4232474" y="5245634"/>
              <a:ext cx="256878" cy="48562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正方形/長方形 161"/>
            <p:cNvSpPr/>
            <p:nvPr/>
          </p:nvSpPr>
          <p:spPr>
            <a:xfrm>
              <a:off x="4310834" y="5151973"/>
              <a:ext cx="4001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800" dirty="0" smtClean="0">
                  <a:latin typeface="Courier New"/>
                  <a:cs typeface="Courier New"/>
                </a:rPr>
                <a:t>r</a:t>
              </a:r>
              <a:endParaRPr lang="ja-JP" altLang="en-US" sz="2800" dirty="0">
                <a:latin typeface="Courier New"/>
                <a:cs typeface="Courier New"/>
              </a:endParaRPr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3326525" y="5195379"/>
            <a:ext cx="400145" cy="793359"/>
            <a:chOff x="3739580" y="5195379"/>
            <a:chExt cx="400145" cy="793359"/>
          </a:xfrm>
        </p:grpSpPr>
        <p:sp>
          <p:nvSpPr>
            <p:cNvPr id="163" name="円/楕円 162"/>
            <p:cNvSpPr/>
            <p:nvPr/>
          </p:nvSpPr>
          <p:spPr>
            <a:xfrm>
              <a:off x="3794320" y="5731262"/>
              <a:ext cx="257476" cy="2574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64" name="直線矢印コネクタ 163"/>
            <p:cNvCxnSpPr>
              <a:stCxn id="151" idx="3"/>
              <a:endCxn id="163" idx="0"/>
            </p:cNvCxnSpPr>
            <p:nvPr/>
          </p:nvCxnSpPr>
          <p:spPr>
            <a:xfrm flipH="1">
              <a:off x="3923058" y="5245634"/>
              <a:ext cx="127352" cy="48562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正方形/長方形 164"/>
            <p:cNvSpPr/>
            <p:nvPr/>
          </p:nvSpPr>
          <p:spPr>
            <a:xfrm>
              <a:off x="3739580" y="5195379"/>
              <a:ext cx="4001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800" dirty="0" smtClean="0">
                  <a:latin typeface="Courier New"/>
                  <a:cs typeface="Courier New"/>
                </a:rPr>
                <a:t>l</a:t>
              </a:r>
              <a:endParaRPr lang="ja-JP" altLang="en-US" sz="2800" dirty="0">
                <a:latin typeface="Courier New"/>
                <a:cs typeface="Courier New"/>
              </a:endParaRPr>
            </a:p>
          </p:txBody>
        </p:sp>
      </p:grpSp>
      <p:grpSp>
        <p:nvGrpSpPr>
          <p:cNvPr id="14" name="図形グループ 13"/>
          <p:cNvGrpSpPr/>
          <p:nvPr/>
        </p:nvGrpSpPr>
        <p:grpSpPr>
          <a:xfrm>
            <a:off x="4522189" y="4488244"/>
            <a:ext cx="492729" cy="793877"/>
            <a:chOff x="4935244" y="4488244"/>
            <a:chExt cx="492729" cy="793877"/>
          </a:xfrm>
        </p:grpSpPr>
        <p:sp>
          <p:nvSpPr>
            <p:cNvPr id="166" name="円/楕円 165"/>
            <p:cNvSpPr/>
            <p:nvPr/>
          </p:nvSpPr>
          <p:spPr>
            <a:xfrm>
              <a:off x="4935244" y="5024645"/>
              <a:ext cx="257476" cy="2574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>
                  <a:latin typeface="Times New Roman"/>
                  <a:cs typeface="Times New Roman"/>
                </a:rPr>
                <a:t>7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67" name="直線矢印コネクタ 166"/>
            <p:cNvCxnSpPr>
              <a:stCxn id="150" idx="4"/>
              <a:endCxn id="166" idx="0"/>
            </p:cNvCxnSpPr>
            <p:nvPr/>
          </p:nvCxnSpPr>
          <p:spPr>
            <a:xfrm>
              <a:off x="5043303" y="4538864"/>
              <a:ext cx="20679" cy="485781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正方形/長方形 167"/>
            <p:cNvSpPr/>
            <p:nvPr/>
          </p:nvSpPr>
          <p:spPr>
            <a:xfrm>
              <a:off x="5030283" y="4488244"/>
              <a:ext cx="3976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800" dirty="0" smtClean="0">
                  <a:latin typeface="Courier New"/>
                  <a:cs typeface="Courier New"/>
                </a:rPr>
                <a:t>b</a:t>
              </a:r>
              <a:endParaRPr lang="ja-JP" altLang="en-US" sz="2800" dirty="0">
                <a:latin typeface="Courier New"/>
                <a:cs typeface="Courier New"/>
              </a:endParaRPr>
            </a:p>
          </p:txBody>
        </p:sp>
      </p:grpSp>
      <p:grpSp>
        <p:nvGrpSpPr>
          <p:cNvPr id="10" name="図形グループ 9"/>
          <p:cNvGrpSpPr/>
          <p:nvPr/>
        </p:nvGrpSpPr>
        <p:grpSpPr>
          <a:xfrm>
            <a:off x="3165456" y="5868475"/>
            <a:ext cx="400145" cy="883554"/>
            <a:chOff x="3578511" y="5868475"/>
            <a:chExt cx="400145" cy="883554"/>
          </a:xfrm>
        </p:grpSpPr>
        <p:sp>
          <p:nvSpPr>
            <p:cNvPr id="169" name="円/楕円 168"/>
            <p:cNvSpPr/>
            <p:nvPr/>
          </p:nvSpPr>
          <p:spPr>
            <a:xfrm>
              <a:off x="3660094" y="6494553"/>
              <a:ext cx="257476" cy="2574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70" name="直線矢印コネクタ 169"/>
            <p:cNvCxnSpPr>
              <a:stCxn id="163" idx="4"/>
              <a:endCxn id="169" idx="0"/>
            </p:cNvCxnSpPr>
            <p:nvPr/>
          </p:nvCxnSpPr>
          <p:spPr>
            <a:xfrm flipH="1">
              <a:off x="3788832" y="5988738"/>
              <a:ext cx="128061" cy="50581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正方形/長方形 170"/>
            <p:cNvSpPr/>
            <p:nvPr/>
          </p:nvSpPr>
          <p:spPr>
            <a:xfrm>
              <a:off x="3578511" y="5868475"/>
              <a:ext cx="4001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800" dirty="0">
                  <a:latin typeface="Courier New"/>
                  <a:cs typeface="Courier New"/>
                </a:rPr>
                <a:t>a</a:t>
              </a:r>
              <a:endParaRPr lang="ja-JP" altLang="en-US" sz="2800" dirty="0">
                <a:latin typeface="Courier New"/>
                <a:cs typeface="Courier New"/>
              </a:endParaRPr>
            </a:p>
          </p:txBody>
        </p:sp>
      </p:grpSp>
      <p:grpSp>
        <p:nvGrpSpPr>
          <p:cNvPr id="12" name="図形グループ 11"/>
          <p:cNvGrpSpPr/>
          <p:nvPr/>
        </p:nvGrpSpPr>
        <p:grpSpPr>
          <a:xfrm>
            <a:off x="4070132" y="5871944"/>
            <a:ext cx="421327" cy="881465"/>
            <a:chOff x="4483187" y="5871944"/>
            <a:chExt cx="421327" cy="881465"/>
          </a:xfrm>
        </p:grpSpPr>
        <p:sp>
          <p:nvSpPr>
            <p:cNvPr id="172" name="円/楕円 171"/>
            <p:cNvSpPr/>
            <p:nvPr/>
          </p:nvSpPr>
          <p:spPr>
            <a:xfrm>
              <a:off x="4509091" y="6495933"/>
              <a:ext cx="257476" cy="2574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8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73" name="直線矢印コネクタ 172"/>
            <p:cNvCxnSpPr>
              <a:stCxn id="160" idx="4"/>
              <a:endCxn id="172" idx="0"/>
            </p:cNvCxnSpPr>
            <p:nvPr/>
          </p:nvCxnSpPr>
          <p:spPr>
            <a:xfrm>
              <a:off x="4483187" y="5988738"/>
              <a:ext cx="154642" cy="50719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正方形/長方形 173"/>
            <p:cNvSpPr/>
            <p:nvPr/>
          </p:nvSpPr>
          <p:spPr>
            <a:xfrm>
              <a:off x="4504369" y="5871944"/>
              <a:ext cx="4001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800" dirty="0" smtClean="0">
                  <a:latin typeface="Courier New"/>
                  <a:cs typeface="Courier New"/>
                </a:rPr>
                <a:t>d</a:t>
              </a:r>
              <a:endParaRPr lang="ja-JP" altLang="en-US" sz="2800" dirty="0">
                <a:latin typeface="Courier New"/>
                <a:cs typeface="Courier New"/>
              </a:endParaRPr>
            </a:p>
          </p:txBody>
        </p:sp>
      </p:grpSp>
      <p:grpSp>
        <p:nvGrpSpPr>
          <p:cNvPr id="13" name="図形グループ 12"/>
          <p:cNvGrpSpPr/>
          <p:nvPr/>
        </p:nvGrpSpPr>
        <p:grpSpPr>
          <a:xfrm>
            <a:off x="3857125" y="4984862"/>
            <a:ext cx="926259" cy="1003876"/>
            <a:chOff x="4270180" y="4984862"/>
            <a:chExt cx="926259" cy="1003876"/>
          </a:xfrm>
        </p:grpSpPr>
        <p:sp>
          <p:nvSpPr>
            <p:cNvPr id="175" name="円/楕円 174"/>
            <p:cNvSpPr/>
            <p:nvPr/>
          </p:nvSpPr>
          <p:spPr>
            <a:xfrm>
              <a:off x="4938963" y="5731262"/>
              <a:ext cx="257476" cy="2574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9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76" name="直線矢印コネクタ 175"/>
            <p:cNvCxnSpPr>
              <a:stCxn id="151" idx="6"/>
              <a:endCxn id="175" idx="0"/>
            </p:cNvCxnSpPr>
            <p:nvPr/>
          </p:nvCxnSpPr>
          <p:spPr>
            <a:xfrm>
              <a:off x="4270180" y="5154602"/>
              <a:ext cx="797521" cy="576660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正方形/長方形 176"/>
            <p:cNvSpPr/>
            <p:nvPr/>
          </p:nvSpPr>
          <p:spPr>
            <a:xfrm>
              <a:off x="4557519" y="4984862"/>
              <a:ext cx="4001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800" dirty="0" smtClean="0">
                  <a:latin typeface="Courier New"/>
                  <a:cs typeface="Courier New"/>
                </a:rPr>
                <a:t>$</a:t>
              </a:r>
              <a:endParaRPr lang="ja-JP" altLang="en-US" sz="2800" dirty="0">
                <a:latin typeface="Courier New"/>
                <a:cs typeface="Courier New"/>
              </a:endParaRP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4636413" y="6409242"/>
            <a:ext cx="1471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 smtClean="0">
                <a:latin typeface="Times New Roman"/>
                <a:cs typeface="Times New Roman"/>
              </a:rPr>
              <a:t>LZ78 </a:t>
            </a:r>
            <a:r>
              <a:rPr kumimoji="1" lang="en-US" altLang="ja-JP" u="sng" dirty="0" err="1" smtClean="0">
                <a:latin typeface="Times New Roman"/>
                <a:cs typeface="Times New Roman"/>
              </a:rPr>
              <a:t>trie</a:t>
            </a:r>
            <a:r>
              <a:rPr kumimoji="1" lang="en-US" altLang="ja-JP" u="sng" dirty="0" smtClean="0">
                <a:latin typeface="Times New Roman"/>
                <a:cs typeface="Times New Roman"/>
              </a:rPr>
              <a:t> of </a:t>
            </a:r>
            <a:r>
              <a:rPr kumimoji="1" lang="en-US" altLang="ja-JP" i="1" u="sng" dirty="0" smtClean="0">
                <a:latin typeface="Times New Roman"/>
                <a:cs typeface="Times New Roman"/>
              </a:rPr>
              <a:t>S</a:t>
            </a:r>
            <a:endParaRPr kumimoji="1" lang="ja-JP" altLang="en-US" i="1" u="sng" dirty="0">
              <a:latin typeface="Times New Roman"/>
              <a:cs typeface="Times New Roman"/>
            </a:endParaRPr>
          </a:p>
        </p:txBody>
      </p:sp>
      <p:grpSp>
        <p:nvGrpSpPr>
          <p:cNvPr id="40" name="図形グループ 39"/>
          <p:cNvGrpSpPr/>
          <p:nvPr/>
        </p:nvGrpSpPr>
        <p:grpSpPr>
          <a:xfrm>
            <a:off x="1043515" y="3316916"/>
            <a:ext cx="650050" cy="994526"/>
            <a:chOff x="1043515" y="3316916"/>
            <a:chExt cx="650050" cy="994526"/>
          </a:xfrm>
        </p:grpSpPr>
        <p:cxnSp>
          <p:nvCxnSpPr>
            <p:cNvPr id="16" name="直線コネクタ 15"/>
            <p:cNvCxnSpPr/>
            <p:nvPr/>
          </p:nvCxnSpPr>
          <p:spPr>
            <a:xfrm>
              <a:off x="1592189" y="3316916"/>
              <a:ext cx="0" cy="7049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/>
            <p:cNvSpPr/>
            <p:nvPr/>
          </p:nvSpPr>
          <p:spPr>
            <a:xfrm>
              <a:off x="1043515" y="3632549"/>
              <a:ext cx="6500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Times New Roman"/>
                  <a:cs typeface="Times New Roman"/>
                </a:rPr>
                <a:t>(0,</a:t>
              </a:r>
              <a:r>
                <a:rPr kumimoji="1" lang="en-US" altLang="ja-JP" dirty="0">
                  <a:latin typeface="Courier New"/>
                  <a:cs typeface="Courier New"/>
                </a:rPr>
                <a:t>a</a:t>
              </a:r>
              <a:r>
                <a:rPr kumimoji="1" lang="en-US" altLang="ja-JP" dirty="0">
                  <a:latin typeface="Times New Roman"/>
                  <a:cs typeface="Times New Roman"/>
                </a:rPr>
                <a:t>)</a:t>
              </a:r>
              <a:endParaRPr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155280" y="3849777"/>
              <a:ext cx="4240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f</a:t>
              </a:r>
              <a:r>
                <a:rPr kumimoji="1" lang="en-US" altLang="ja-JP" sz="2400" baseline="-25000" dirty="0">
                  <a:solidFill>
                    <a:prstClr val="black"/>
                  </a:solidFill>
                  <a:latin typeface="Times New Roman"/>
                  <a:cs typeface="Times New Roman"/>
                </a:rPr>
                <a:t>1</a:t>
              </a:r>
              <a:r>
                <a:rPr kumimoji="1" lang="en-US" altLang="ja-JP" sz="2400" dirty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endParaRPr lang="ja-JP" altLang="en-US" sz="1600" dirty="0"/>
            </a:p>
          </p:txBody>
        </p:sp>
      </p:grpSp>
      <p:grpSp>
        <p:nvGrpSpPr>
          <p:cNvPr id="41" name="図形グループ 40"/>
          <p:cNvGrpSpPr/>
          <p:nvPr/>
        </p:nvGrpSpPr>
        <p:grpSpPr>
          <a:xfrm>
            <a:off x="1488040" y="3316916"/>
            <a:ext cx="650050" cy="994526"/>
            <a:chOff x="1488040" y="3316916"/>
            <a:chExt cx="650050" cy="994526"/>
          </a:xfrm>
        </p:grpSpPr>
        <p:cxnSp>
          <p:nvCxnSpPr>
            <p:cNvPr id="59" name="直線コネクタ 58"/>
            <p:cNvCxnSpPr/>
            <p:nvPr/>
          </p:nvCxnSpPr>
          <p:spPr>
            <a:xfrm>
              <a:off x="2016268" y="3316916"/>
              <a:ext cx="0" cy="7049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正方形/長方形 20"/>
            <p:cNvSpPr/>
            <p:nvPr/>
          </p:nvSpPr>
          <p:spPr>
            <a:xfrm>
              <a:off x="1488040" y="3632549"/>
              <a:ext cx="6500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Times New Roman"/>
                  <a:cs typeface="Times New Roman"/>
                </a:rPr>
                <a:t>(0,</a:t>
              </a:r>
              <a:r>
                <a:rPr kumimoji="1" lang="en-US" altLang="ja-JP" dirty="0">
                  <a:latin typeface="Courier New"/>
                  <a:cs typeface="Courier New"/>
                </a:rPr>
                <a:t>l</a:t>
              </a:r>
              <a:r>
                <a:rPr kumimoji="1" lang="en-US" altLang="ja-JP" dirty="0">
                  <a:latin typeface="Times New Roman"/>
                  <a:cs typeface="Times New Roman"/>
                </a:rPr>
                <a:t>)</a:t>
              </a:r>
              <a:endParaRPr lang="ja-JP" altLang="en-US" dirty="0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1623519" y="3849777"/>
              <a:ext cx="4240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f</a:t>
              </a:r>
              <a:r>
                <a:rPr kumimoji="1" lang="en-US" altLang="ja-JP" sz="2400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2</a:t>
              </a:r>
              <a:r>
                <a:rPr kumimoji="1" lang="en-US" altLang="ja-JP" sz="24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endParaRPr lang="ja-JP" altLang="en-US" sz="1600" dirty="0"/>
            </a:p>
          </p:txBody>
        </p:sp>
      </p:grpSp>
      <p:grpSp>
        <p:nvGrpSpPr>
          <p:cNvPr id="42" name="図形グループ 41"/>
          <p:cNvGrpSpPr/>
          <p:nvPr/>
        </p:nvGrpSpPr>
        <p:grpSpPr>
          <a:xfrm>
            <a:off x="2130394" y="3316916"/>
            <a:ext cx="702602" cy="994526"/>
            <a:chOff x="2130394" y="3316916"/>
            <a:chExt cx="702602" cy="994526"/>
          </a:xfrm>
        </p:grpSpPr>
        <p:cxnSp>
          <p:nvCxnSpPr>
            <p:cNvPr id="60" name="直線コネクタ 59"/>
            <p:cNvCxnSpPr/>
            <p:nvPr/>
          </p:nvCxnSpPr>
          <p:spPr>
            <a:xfrm>
              <a:off x="2832996" y="3316916"/>
              <a:ext cx="0" cy="7049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正方形/長方形 24"/>
            <p:cNvSpPr/>
            <p:nvPr/>
          </p:nvSpPr>
          <p:spPr>
            <a:xfrm>
              <a:off x="2130394" y="3632549"/>
              <a:ext cx="6484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Times New Roman"/>
                  <a:cs typeface="Times New Roman"/>
                </a:rPr>
                <a:t>(1,</a:t>
              </a:r>
              <a:r>
                <a:rPr kumimoji="1" lang="en-US" altLang="ja-JP" dirty="0">
                  <a:latin typeface="Courier New"/>
                  <a:cs typeface="Courier New"/>
                </a:rPr>
                <a:t>b</a:t>
              </a:r>
              <a:r>
                <a:rPr kumimoji="1" lang="en-US" altLang="ja-JP" dirty="0">
                  <a:latin typeface="Times New Roman"/>
                  <a:cs typeface="Times New Roman"/>
                </a:rPr>
                <a:t>)</a:t>
              </a:r>
              <a:endParaRPr lang="ja-JP" altLang="en-US" dirty="0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255225" y="3849777"/>
              <a:ext cx="4240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f</a:t>
              </a:r>
              <a:r>
                <a:rPr kumimoji="1" lang="en-US" altLang="ja-JP" sz="2400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3</a:t>
              </a:r>
              <a:r>
                <a:rPr kumimoji="1" lang="en-US" altLang="ja-JP" sz="24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endParaRPr lang="ja-JP" altLang="en-US" sz="1600" dirty="0"/>
            </a:p>
          </p:txBody>
        </p:sp>
      </p:grpSp>
      <p:grpSp>
        <p:nvGrpSpPr>
          <p:cNvPr id="44" name="図形グループ 43"/>
          <p:cNvGrpSpPr/>
          <p:nvPr/>
        </p:nvGrpSpPr>
        <p:grpSpPr>
          <a:xfrm>
            <a:off x="2972821" y="3316916"/>
            <a:ext cx="712950" cy="994526"/>
            <a:chOff x="2972821" y="3316916"/>
            <a:chExt cx="712950" cy="994526"/>
          </a:xfrm>
        </p:grpSpPr>
        <p:cxnSp>
          <p:nvCxnSpPr>
            <p:cNvPr id="61" name="直線コネクタ 60"/>
            <p:cNvCxnSpPr/>
            <p:nvPr/>
          </p:nvCxnSpPr>
          <p:spPr>
            <a:xfrm>
              <a:off x="3685771" y="3316916"/>
              <a:ext cx="0" cy="7049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正方形/長方形 25"/>
            <p:cNvSpPr/>
            <p:nvPr/>
          </p:nvSpPr>
          <p:spPr>
            <a:xfrm>
              <a:off x="2972821" y="3632549"/>
              <a:ext cx="6500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Times New Roman"/>
                  <a:cs typeface="Times New Roman"/>
                </a:rPr>
                <a:t>(1,</a:t>
              </a:r>
              <a:r>
                <a:rPr kumimoji="1" lang="en-US" altLang="ja-JP" dirty="0">
                  <a:latin typeface="Courier New"/>
                  <a:cs typeface="Courier New"/>
                </a:rPr>
                <a:t>r</a:t>
              </a:r>
              <a:r>
                <a:rPr kumimoji="1" lang="en-US" altLang="ja-JP" dirty="0">
                  <a:latin typeface="Times New Roman"/>
                  <a:cs typeface="Times New Roman"/>
                </a:rPr>
                <a:t>)</a:t>
              </a:r>
              <a:endParaRPr lang="ja-JP" altLang="en-US" dirty="0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3080450" y="3849777"/>
              <a:ext cx="4240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f</a:t>
              </a:r>
              <a:r>
                <a:rPr kumimoji="1" lang="en-US" altLang="ja-JP" sz="2400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4</a:t>
              </a:r>
              <a:r>
                <a:rPr kumimoji="1" lang="en-US" altLang="ja-JP" sz="24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endParaRPr lang="ja-JP" altLang="en-US" sz="1600" dirty="0"/>
            </a:p>
          </p:txBody>
        </p:sp>
      </p:grpSp>
      <p:grpSp>
        <p:nvGrpSpPr>
          <p:cNvPr id="45" name="図形グループ 44"/>
          <p:cNvGrpSpPr/>
          <p:nvPr/>
        </p:nvGrpSpPr>
        <p:grpSpPr>
          <a:xfrm>
            <a:off x="3814484" y="3316916"/>
            <a:ext cx="711592" cy="994526"/>
            <a:chOff x="3814484" y="3316916"/>
            <a:chExt cx="711592" cy="994526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4526076" y="3316916"/>
              <a:ext cx="0" cy="7049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正方形/長方形 26"/>
            <p:cNvSpPr/>
            <p:nvPr/>
          </p:nvSpPr>
          <p:spPr>
            <a:xfrm>
              <a:off x="3814484" y="3632549"/>
              <a:ext cx="6500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Times New Roman"/>
                  <a:cs typeface="Times New Roman"/>
                </a:rPr>
                <a:t>(1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,</a:t>
              </a:r>
              <a:r>
                <a:rPr kumimoji="1" lang="en-US" altLang="ja-JP" dirty="0" smtClean="0">
                  <a:latin typeface="Courier New"/>
                  <a:cs typeface="Courier New"/>
                </a:rPr>
                <a:t>l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) </a:t>
              </a:r>
              <a:endParaRPr lang="ja-JP" altLang="en-US" dirty="0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3937420" y="3849777"/>
              <a:ext cx="4240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f</a:t>
              </a:r>
              <a:r>
                <a:rPr kumimoji="1" lang="en-US" altLang="ja-JP" sz="2400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5</a:t>
              </a:r>
              <a:r>
                <a:rPr kumimoji="1" lang="en-US" altLang="ja-JP" sz="24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endParaRPr lang="ja-JP" altLang="en-US" sz="1600" dirty="0"/>
            </a:p>
          </p:txBody>
        </p:sp>
      </p:grpSp>
      <p:grpSp>
        <p:nvGrpSpPr>
          <p:cNvPr id="46" name="図形グループ 45"/>
          <p:cNvGrpSpPr/>
          <p:nvPr/>
        </p:nvGrpSpPr>
        <p:grpSpPr>
          <a:xfrm>
            <a:off x="4873826" y="3316916"/>
            <a:ext cx="932462" cy="994526"/>
            <a:chOff x="4873826" y="3316916"/>
            <a:chExt cx="932462" cy="994526"/>
          </a:xfrm>
        </p:grpSpPr>
        <p:cxnSp>
          <p:nvCxnSpPr>
            <p:cNvPr id="74" name="直線コネクタ 73"/>
            <p:cNvCxnSpPr/>
            <p:nvPr/>
          </p:nvCxnSpPr>
          <p:spPr>
            <a:xfrm>
              <a:off x="5806288" y="3316916"/>
              <a:ext cx="0" cy="7049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正方形/長方形 30"/>
            <p:cNvSpPr/>
            <p:nvPr/>
          </p:nvSpPr>
          <p:spPr>
            <a:xfrm>
              <a:off x="4873826" y="3632549"/>
              <a:ext cx="6500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Times New Roman"/>
                  <a:cs typeface="Times New Roman"/>
                </a:rPr>
                <a:t>(5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,</a:t>
              </a:r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) </a:t>
              </a:r>
              <a:endParaRPr lang="ja-JP" altLang="en-US" dirty="0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5030283" y="3849777"/>
              <a:ext cx="4240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f</a:t>
              </a:r>
              <a:r>
                <a:rPr kumimoji="1" lang="en-US" altLang="ja-JP" sz="2400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6</a:t>
              </a:r>
              <a:r>
                <a:rPr kumimoji="1" lang="en-US" altLang="ja-JP" sz="24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endParaRPr lang="ja-JP" altLang="en-US" sz="1600" dirty="0"/>
            </a:p>
          </p:txBody>
        </p:sp>
      </p:grpSp>
      <p:grpSp>
        <p:nvGrpSpPr>
          <p:cNvPr id="47" name="図形グループ 46"/>
          <p:cNvGrpSpPr/>
          <p:nvPr/>
        </p:nvGrpSpPr>
        <p:grpSpPr>
          <a:xfrm>
            <a:off x="5716385" y="3316916"/>
            <a:ext cx="650050" cy="994526"/>
            <a:chOff x="5716385" y="3316916"/>
            <a:chExt cx="650050" cy="994526"/>
          </a:xfrm>
        </p:grpSpPr>
        <p:cxnSp>
          <p:nvCxnSpPr>
            <p:cNvPr id="64" name="直線コネクタ 63"/>
            <p:cNvCxnSpPr/>
            <p:nvPr/>
          </p:nvCxnSpPr>
          <p:spPr>
            <a:xfrm>
              <a:off x="6258763" y="3316916"/>
              <a:ext cx="0" cy="7049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/>
            <p:cNvSpPr/>
            <p:nvPr/>
          </p:nvSpPr>
          <p:spPr>
            <a:xfrm>
              <a:off x="5716385" y="3632549"/>
              <a:ext cx="6500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Times New Roman"/>
                  <a:cs typeface="Times New Roman"/>
                </a:rPr>
                <a:t>(0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,</a:t>
              </a:r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) </a:t>
              </a:r>
              <a:endParaRPr lang="ja-JP" altLang="en-US" dirty="0"/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5827514" y="3849777"/>
              <a:ext cx="4240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f</a:t>
              </a:r>
              <a:r>
                <a:rPr kumimoji="1" lang="en-US" altLang="ja-JP" sz="2400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7</a:t>
              </a:r>
              <a:r>
                <a:rPr kumimoji="1" lang="en-US" altLang="ja-JP" sz="24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endParaRPr lang="ja-JP" altLang="en-US" sz="1600" dirty="0"/>
            </a:p>
          </p:txBody>
        </p:sp>
      </p:grpSp>
      <p:grpSp>
        <p:nvGrpSpPr>
          <p:cNvPr id="48" name="図形グループ 47"/>
          <p:cNvGrpSpPr/>
          <p:nvPr/>
        </p:nvGrpSpPr>
        <p:grpSpPr>
          <a:xfrm>
            <a:off x="6590402" y="3316916"/>
            <a:ext cx="950195" cy="994526"/>
            <a:chOff x="6590402" y="3316916"/>
            <a:chExt cx="950195" cy="994526"/>
          </a:xfrm>
        </p:grpSpPr>
        <p:cxnSp>
          <p:nvCxnSpPr>
            <p:cNvPr id="63" name="直線コネクタ 62"/>
            <p:cNvCxnSpPr/>
            <p:nvPr/>
          </p:nvCxnSpPr>
          <p:spPr>
            <a:xfrm>
              <a:off x="7540597" y="3316916"/>
              <a:ext cx="0" cy="7049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正方形/長方形 35"/>
            <p:cNvSpPr/>
            <p:nvPr/>
          </p:nvSpPr>
          <p:spPr>
            <a:xfrm>
              <a:off x="6590402" y="3632549"/>
              <a:ext cx="6471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Times New Roman"/>
                  <a:cs typeface="Times New Roman"/>
                </a:rPr>
                <a:t>(5,</a:t>
              </a:r>
              <a:r>
                <a:rPr kumimoji="1" lang="en-US" altLang="ja-JP" dirty="0">
                  <a:latin typeface="Courier New"/>
                  <a:cs typeface="Courier New"/>
                </a:rPr>
                <a:t>d</a:t>
              </a:r>
              <a:r>
                <a:rPr kumimoji="1" lang="en-US" altLang="ja-JP" dirty="0">
                  <a:latin typeface="Times New Roman"/>
                  <a:cs typeface="Times New Roman"/>
                </a:rPr>
                <a:t>) </a:t>
              </a:r>
              <a:endParaRPr lang="ja-JP" altLang="en-US" dirty="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6684426" y="3849777"/>
              <a:ext cx="4240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f</a:t>
              </a:r>
              <a:r>
                <a:rPr kumimoji="1" lang="en-US" altLang="ja-JP" sz="2400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8</a:t>
              </a:r>
              <a:r>
                <a:rPr kumimoji="1" lang="en-US" altLang="ja-JP" sz="24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endParaRPr lang="ja-JP" altLang="en-US" sz="1600" dirty="0"/>
            </a:p>
          </p:txBody>
        </p:sp>
      </p:grpSp>
      <p:grpSp>
        <p:nvGrpSpPr>
          <p:cNvPr id="49" name="図形グループ 48"/>
          <p:cNvGrpSpPr/>
          <p:nvPr/>
        </p:nvGrpSpPr>
        <p:grpSpPr>
          <a:xfrm>
            <a:off x="7652605" y="3316916"/>
            <a:ext cx="719932" cy="994526"/>
            <a:chOff x="7652605" y="3316916"/>
            <a:chExt cx="719932" cy="994526"/>
          </a:xfrm>
        </p:grpSpPr>
        <p:sp>
          <p:nvSpPr>
            <p:cNvPr id="118" name="正方形/長方形 117"/>
            <p:cNvSpPr/>
            <p:nvPr/>
          </p:nvSpPr>
          <p:spPr>
            <a:xfrm>
              <a:off x="7652605" y="3632549"/>
              <a:ext cx="671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kumimoji="1" lang="en-US" altLang="ja-JP" dirty="0" smtClean="0">
                  <a:latin typeface="Times New Roman"/>
                  <a:cs typeface="Times New Roman"/>
                </a:rPr>
                <a:t>(1,</a:t>
              </a:r>
              <a:r>
                <a:rPr kumimoji="1" lang="en-US" altLang="ja-JP" dirty="0" smtClean="0">
                  <a:latin typeface="Courier New"/>
                  <a:cs typeface="Courier New"/>
                </a:rPr>
                <a:t>$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)</a:t>
              </a:r>
              <a:endParaRPr kumimoji="1" lang="en-US" altLang="ja-JP" dirty="0">
                <a:latin typeface="Times New Roman"/>
                <a:cs typeface="Times New Roman"/>
              </a:endParaRPr>
            </a:p>
          </p:txBody>
        </p:sp>
        <p:cxnSp>
          <p:nvCxnSpPr>
            <p:cNvPr id="70" name="直線コネクタ 69"/>
            <p:cNvCxnSpPr/>
            <p:nvPr/>
          </p:nvCxnSpPr>
          <p:spPr>
            <a:xfrm>
              <a:off x="8372537" y="3316916"/>
              <a:ext cx="0" cy="7049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正方形/長方形 79"/>
            <p:cNvSpPr/>
            <p:nvPr/>
          </p:nvSpPr>
          <p:spPr>
            <a:xfrm>
              <a:off x="7794097" y="3849777"/>
              <a:ext cx="42832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f</a:t>
              </a:r>
              <a:r>
                <a:rPr kumimoji="1" lang="en-US" altLang="ja-JP" sz="2400" baseline="-250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9</a:t>
              </a:r>
              <a:r>
                <a:rPr kumimoji="1" lang="en-US" altLang="ja-JP" sz="24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endParaRPr lang="ja-JP" altLang="en-US" sz="1600" dirty="0"/>
            </a:p>
          </p:txBody>
        </p:sp>
      </p:grpSp>
      <p:sp>
        <p:nvSpPr>
          <p:cNvPr id="81" name="上矢印 80"/>
          <p:cNvSpPr/>
          <p:nvPr/>
        </p:nvSpPr>
        <p:spPr>
          <a:xfrm>
            <a:off x="1145037" y="3825968"/>
            <a:ext cx="392511" cy="369636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b"/>
          <a:lstStyle/>
          <a:p>
            <a:pPr algn="ctr"/>
            <a:endParaRPr kumimoji="1" lang="ja-JP" altLang="en-US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30683" y="5018636"/>
            <a:ext cx="2154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O(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N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log </a:t>
            </a:r>
            <a:r>
              <a:rPr kumimoji="1" lang="en-US" altLang="ja-JP" sz="2400" dirty="0" err="1" smtClean="0">
                <a:latin typeface="Times New Roman"/>
                <a:cs typeface="Times New Roman"/>
              </a:rPr>
              <a:t>σ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 time</a:t>
            </a:r>
          </a:p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O(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m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) space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335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8587E-7 -1.64276E-6 L 0.04929 0.00046 " pathEditMode="relative" rAng="0" ptsTypes="AA">
                                      <p:cBhvr>
                                        <p:cTn id="9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4" y="2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31 0.00047 L 0.09549 -2.22222E-6 " pathEditMode="relative" rAng="0" ptsTypes="AA">
                                      <p:cBhvr>
                                        <p:cTn id="19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-2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5 3.09882E-6 L 0.18753 3.09882E-6 " pathEditMode="relative" rAng="0" ptsTypes="AA">
                                      <p:cBhvr>
                                        <p:cTn id="29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1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5 -2.22222E-6 L 0.28195 -2.22222E-6 " pathEditMode="relative" rAng="0" ptsTypes="AA">
                                      <p:cBhvr>
                                        <p:cTn id="39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195 -2.22222E-6 L 0.37535 -2.22222E-6 " pathEditMode="relative" rAng="0" ptsTypes="AA">
                                      <p:cBhvr>
                                        <p:cTn id="49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35 -2.22222E-6 L 0.51528 -2.22222E-6 " pathEditMode="relative" rAng="0" ptsTypes="AA">
                                      <p:cBhvr>
                                        <p:cTn id="59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97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528 -2.22222E-6 L 0.5632 -2.22222E-6 " pathEditMode="relative" rAng="0" ptsTypes="AA">
                                      <p:cBhvr>
                                        <p:cTn id="69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32 -2.22222E-6 L 0.69983 -2.22222E-6 " pathEditMode="relative" rAng="0" ptsTypes="AA">
                                      <p:cBhvr>
                                        <p:cTn id="79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3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983 -2.22222E-6 L 0.78524 -2.22222E-6 " pathEditMode="relative" rAng="0" ptsTypes="AA">
                                      <p:cBhvr>
                                        <p:cTn id="89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8" dur="2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81" grpId="2" animBg="1"/>
      <p:bldP spid="81" grpId="3" animBg="1"/>
      <p:bldP spid="81" grpId="4" animBg="1"/>
      <p:bldP spid="81" grpId="5" animBg="1"/>
      <p:bldP spid="81" grpId="6" animBg="1"/>
      <p:bldP spid="81" grpId="7" animBg="1"/>
      <p:bldP spid="81" grpId="8" animBg="1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Straight Line Programs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5" name="角丸四角形 4"/>
          <p:cNvSpPr/>
          <p:nvPr/>
        </p:nvSpPr>
        <p:spPr>
          <a:xfrm>
            <a:off x="609600" y="1591138"/>
            <a:ext cx="8156448" cy="158632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/>
              <a:buChar char="•"/>
            </a:pPr>
            <a:r>
              <a:rPr kumimoji="1" lang="en-US" altLang="ja-JP" sz="2400" dirty="0" smtClean="0">
                <a:latin typeface="Times New Roman"/>
                <a:cs typeface="Times New Roman"/>
              </a:rPr>
              <a:t>CFG in Chomsky normal form that derives single string.</a:t>
            </a:r>
          </a:p>
          <a:p>
            <a:pPr marL="457200" indent="-457200">
              <a:buFont typeface="Arial"/>
              <a:buChar char="•"/>
            </a:pPr>
            <a:r>
              <a:rPr kumimoji="1" lang="en-US" altLang="ja-JP" sz="2400" dirty="0">
                <a:latin typeface="Times New Roman"/>
                <a:cs typeface="Times New Roman"/>
              </a:rPr>
              <a:t>Can efficiently model outputs of many compression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algorithms: </a:t>
            </a:r>
            <a:r>
              <a:rPr kumimoji="1" lang="en-US" altLang="ja-JP" sz="2400" dirty="0">
                <a:latin typeface="Times New Roman"/>
                <a:cs typeface="Times New Roman"/>
              </a:rPr>
              <a:t>REPAIR, SEQUITUR,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LZ78, etc.</a:t>
            </a:r>
            <a:endParaRPr kumimoji="1" lang="en-US" altLang="ja-JP" sz="2400" baseline="30000" dirty="0" smtClean="0">
              <a:latin typeface="Times New Roman"/>
              <a:cs typeface="Times New Roman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09600" y="1379436"/>
            <a:ext cx="3711742" cy="4063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Times New Roman"/>
                <a:cs typeface="Times New Roman"/>
              </a:rPr>
              <a:t>Straight Line Program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129127" y="3199524"/>
            <a:ext cx="6636921" cy="3568227"/>
          </a:xfrm>
          <a:prstGeom prst="roundRect">
            <a:avLst>
              <a:gd name="adj" fmla="val 2931"/>
            </a:avLst>
          </a:prstGeom>
          <a:solidFill>
            <a:srgbClr val="E3FDE4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612648" y="3177466"/>
            <a:ext cx="1516479" cy="3047752"/>
          </a:xfrm>
          <a:prstGeom prst="roundRect">
            <a:avLst>
              <a:gd name="adj" fmla="val 9556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b"/>
          <a:lstStyle/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1</a:t>
            </a:r>
            <a:r>
              <a:rPr lang="en-US" altLang="ja-JP" sz="2400" dirty="0">
                <a:latin typeface="Times New Roman"/>
                <a:cs typeface="Times New Roman"/>
              </a:rPr>
              <a:t> = </a:t>
            </a:r>
            <a:r>
              <a:rPr lang="en-US" altLang="ja-JP" sz="2400" dirty="0">
                <a:latin typeface="Courier New"/>
                <a:cs typeface="Courier New"/>
              </a:rPr>
              <a:t>a</a:t>
            </a: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2</a:t>
            </a:r>
            <a:r>
              <a:rPr lang="en-US" altLang="ja-JP" sz="2400" dirty="0">
                <a:latin typeface="Times New Roman"/>
                <a:cs typeface="Times New Roman"/>
              </a:rPr>
              <a:t> = </a:t>
            </a:r>
            <a:r>
              <a:rPr lang="en-US" altLang="ja-JP" sz="2400" dirty="0">
                <a:latin typeface="Courier New"/>
                <a:cs typeface="Courier New"/>
              </a:rPr>
              <a:t>b</a:t>
            </a: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3 </a:t>
            </a:r>
            <a:r>
              <a:rPr lang="en-US" altLang="ja-JP" sz="2400" dirty="0">
                <a:latin typeface="Times New Roman"/>
                <a:cs typeface="Times New Roman"/>
              </a:rPr>
              <a:t>=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1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2</a:t>
            </a: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4 </a:t>
            </a:r>
            <a:r>
              <a:rPr lang="en-US" altLang="ja-JP" sz="2400" dirty="0">
                <a:latin typeface="Times New Roman"/>
                <a:cs typeface="Times New Roman"/>
              </a:rPr>
              <a:t>=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1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3</a:t>
            </a: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5</a:t>
            </a:r>
            <a:r>
              <a:rPr lang="en-US" altLang="ja-JP" sz="2400" dirty="0">
                <a:latin typeface="Times New Roman"/>
                <a:cs typeface="Times New Roman"/>
              </a:rPr>
              <a:t> =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4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3</a:t>
            </a:r>
            <a:endParaRPr lang="en-US" altLang="ja-JP" sz="2400" baseline="-25000" dirty="0">
              <a:latin typeface="Times New Roman"/>
              <a:cs typeface="Times New Roman"/>
            </a:endParaRP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6</a:t>
            </a:r>
            <a:r>
              <a:rPr lang="en-US" altLang="ja-JP" sz="2400" dirty="0">
                <a:latin typeface="Times New Roman"/>
                <a:cs typeface="Times New Roman"/>
              </a:rPr>
              <a:t> =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4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5</a:t>
            </a: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7</a:t>
            </a:r>
            <a:r>
              <a:rPr lang="en-US" altLang="ja-JP" sz="2400" dirty="0">
                <a:latin typeface="Times New Roman"/>
                <a:cs typeface="Times New Roman"/>
              </a:rPr>
              <a:t> =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6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5</a:t>
            </a:r>
            <a:endParaRPr lang="ja-JP" altLang="en-US" sz="2400" baseline="-25000" dirty="0">
              <a:latin typeface="Times New Roman"/>
              <a:cs typeface="Times New Roman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1187" y="322743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Times New Roman"/>
                <a:cs typeface="Times New Roman"/>
              </a:rPr>
              <a:t> SLP</a:t>
            </a:r>
            <a:r>
              <a:rPr kumimoji="1" lang="en-US" altLang="ja-JP" sz="2000" dirty="0" smtClean="0"/>
              <a:t>  </a:t>
            </a:r>
            <a:r>
              <a:rPr kumimoji="1" lang="en-US" altLang="ja-JP" sz="2000" spc="300" dirty="0" smtClean="0"/>
              <a:t>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altLang="ja-JP" sz="2000" i="1" spc="3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000" spc="3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kumimoji="1"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058" y="3306827"/>
            <a:ext cx="299833" cy="274847"/>
          </a:xfrm>
          <a:prstGeom prst="rect">
            <a:avLst/>
          </a:prstGeom>
        </p:spPr>
      </p:pic>
      <p:sp>
        <p:nvSpPr>
          <p:cNvPr id="89" name="テキスト ボックス 88"/>
          <p:cNvSpPr txBox="1"/>
          <p:nvPr/>
        </p:nvSpPr>
        <p:spPr>
          <a:xfrm>
            <a:off x="2129128" y="3263965"/>
            <a:ext cx="1575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Derivation tree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2129128" y="6397148"/>
            <a:ext cx="6636920" cy="32896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719901" y="6372216"/>
            <a:ext cx="3830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S</a:t>
            </a:r>
            <a:endParaRPr kumimoji="1" lang="ja-JP" altLang="en-US" i="1" dirty="0">
              <a:latin typeface="Times New Roman"/>
              <a:cs typeface="Times New Roman"/>
            </a:endParaRPr>
          </a:p>
        </p:txBody>
      </p:sp>
      <p:sp>
        <p:nvSpPr>
          <p:cNvPr id="169" name="円/楕円 168"/>
          <p:cNvSpPr/>
          <p:nvPr/>
        </p:nvSpPr>
        <p:spPr>
          <a:xfrm>
            <a:off x="6020906" y="3308007"/>
            <a:ext cx="388698" cy="3886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>
                <a:latin typeface="Times New Roman"/>
                <a:cs typeface="Times New Roman"/>
              </a:rPr>
              <a:t>7</a:t>
            </a:r>
            <a:endParaRPr kumimoji="1" lang="ja-JP" altLang="en-US" sz="1600" dirty="0"/>
          </a:p>
        </p:txBody>
      </p:sp>
      <p:cxnSp>
        <p:nvCxnSpPr>
          <p:cNvPr id="170" name="直線コネクタ 169"/>
          <p:cNvCxnSpPr>
            <a:stCxn id="169" idx="3"/>
            <a:endCxn id="186" idx="0"/>
          </p:cNvCxnSpPr>
          <p:nvPr/>
        </p:nvCxnSpPr>
        <p:spPr>
          <a:xfrm flipH="1">
            <a:off x="3677497" y="3639781"/>
            <a:ext cx="2400333" cy="254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>
            <a:stCxn id="169" idx="5"/>
            <a:endCxn id="238" idx="0"/>
          </p:cNvCxnSpPr>
          <p:nvPr/>
        </p:nvCxnSpPr>
        <p:spPr>
          <a:xfrm>
            <a:off x="6352680" y="3639781"/>
            <a:ext cx="1339904" cy="273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>
            <a:stCxn id="199" idx="3"/>
            <a:endCxn id="193" idx="0"/>
          </p:cNvCxnSpPr>
          <p:nvPr/>
        </p:nvCxnSpPr>
        <p:spPr>
          <a:xfrm flipH="1">
            <a:off x="2372413" y="4721659"/>
            <a:ext cx="130694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stCxn id="199" idx="5"/>
            <a:endCxn id="194" idx="0"/>
          </p:cNvCxnSpPr>
          <p:nvPr/>
        </p:nvCxnSpPr>
        <p:spPr>
          <a:xfrm>
            <a:off x="2777957" y="4721659"/>
            <a:ext cx="371919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>
            <a:stCxn id="194" idx="5"/>
            <a:endCxn id="187" idx="0"/>
          </p:cNvCxnSpPr>
          <p:nvPr/>
        </p:nvCxnSpPr>
        <p:spPr>
          <a:xfrm>
            <a:off x="3287301" y="5217245"/>
            <a:ext cx="108796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>
            <a:stCxn id="194" idx="3"/>
            <a:endCxn id="188" idx="0"/>
          </p:cNvCxnSpPr>
          <p:nvPr/>
        </p:nvCxnSpPr>
        <p:spPr>
          <a:xfrm flipH="1">
            <a:off x="2884255" y="5217245"/>
            <a:ext cx="128196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>
            <a:stCxn id="195" idx="3"/>
            <a:endCxn id="189" idx="0"/>
          </p:cNvCxnSpPr>
          <p:nvPr/>
        </p:nvCxnSpPr>
        <p:spPr>
          <a:xfrm flipH="1">
            <a:off x="3909913" y="5217245"/>
            <a:ext cx="152277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>
            <a:stCxn id="195" idx="5"/>
            <a:endCxn id="190" idx="0"/>
          </p:cNvCxnSpPr>
          <p:nvPr/>
        </p:nvCxnSpPr>
        <p:spPr>
          <a:xfrm>
            <a:off x="4337040" y="5217245"/>
            <a:ext cx="356661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円/楕円 177"/>
          <p:cNvSpPr/>
          <p:nvPr/>
        </p:nvSpPr>
        <p:spPr>
          <a:xfrm>
            <a:off x="4750897" y="5876643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2</a:t>
            </a:r>
            <a:endParaRPr kumimoji="1" lang="ja-JP" altLang="en-US" sz="1600" dirty="0"/>
          </a:p>
        </p:txBody>
      </p:sp>
      <p:sp>
        <p:nvSpPr>
          <p:cNvPr id="179" name="円/楕円 178"/>
          <p:cNvSpPr/>
          <p:nvPr/>
        </p:nvSpPr>
        <p:spPr>
          <a:xfrm>
            <a:off x="4225658" y="5876643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cxnSp>
        <p:nvCxnSpPr>
          <p:cNvPr id="180" name="直線コネクタ 179"/>
          <p:cNvCxnSpPr>
            <a:stCxn id="190" idx="5"/>
            <a:endCxn id="178" idx="0"/>
          </p:cNvCxnSpPr>
          <p:nvPr/>
        </p:nvCxnSpPr>
        <p:spPr>
          <a:xfrm>
            <a:off x="4831126" y="5712831"/>
            <a:ext cx="114120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>
            <a:stCxn id="190" idx="3"/>
            <a:endCxn id="179" idx="0"/>
          </p:cNvCxnSpPr>
          <p:nvPr/>
        </p:nvCxnSpPr>
        <p:spPr>
          <a:xfrm flipH="1">
            <a:off x="4420007" y="5712831"/>
            <a:ext cx="136269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>
            <a:stCxn id="195" idx="0"/>
            <a:endCxn id="200" idx="3"/>
          </p:cNvCxnSpPr>
          <p:nvPr/>
        </p:nvCxnSpPr>
        <p:spPr>
          <a:xfrm flipV="1">
            <a:off x="4199615" y="4721659"/>
            <a:ext cx="804177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>
            <a:stCxn id="196" idx="5"/>
            <a:endCxn id="191" idx="0"/>
          </p:cNvCxnSpPr>
          <p:nvPr/>
        </p:nvCxnSpPr>
        <p:spPr>
          <a:xfrm>
            <a:off x="5836757" y="5217245"/>
            <a:ext cx="114917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>
            <a:stCxn id="196" idx="3"/>
            <a:endCxn id="192" idx="0"/>
          </p:cNvCxnSpPr>
          <p:nvPr/>
        </p:nvCxnSpPr>
        <p:spPr>
          <a:xfrm flipH="1">
            <a:off x="5439832" y="5217245"/>
            <a:ext cx="122075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>
            <a:stCxn id="196" idx="0"/>
            <a:endCxn id="200" idx="5"/>
          </p:cNvCxnSpPr>
          <p:nvPr/>
        </p:nvCxnSpPr>
        <p:spPr>
          <a:xfrm flipH="1" flipV="1">
            <a:off x="5278642" y="4721659"/>
            <a:ext cx="420690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円/楕円 185"/>
          <p:cNvSpPr/>
          <p:nvPr/>
        </p:nvSpPr>
        <p:spPr>
          <a:xfrm>
            <a:off x="3483148" y="3894299"/>
            <a:ext cx="388698" cy="3886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sz="1600" dirty="0"/>
          </a:p>
        </p:txBody>
      </p:sp>
      <p:sp>
        <p:nvSpPr>
          <p:cNvPr id="187" name="円/楕円 186"/>
          <p:cNvSpPr/>
          <p:nvPr/>
        </p:nvSpPr>
        <p:spPr>
          <a:xfrm>
            <a:off x="3201748" y="538105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2</a:t>
            </a:r>
            <a:endParaRPr kumimoji="1" lang="ja-JP" altLang="en-US" sz="1600" dirty="0"/>
          </a:p>
        </p:txBody>
      </p:sp>
      <p:sp>
        <p:nvSpPr>
          <p:cNvPr id="188" name="円/楕円 187"/>
          <p:cNvSpPr/>
          <p:nvPr/>
        </p:nvSpPr>
        <p:spPr>
          <a:xfrm>
            <a:off x="2689906" y="538105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189" name="円/楕円 188"/>
          <p:cNvSpPr/>
          <p:nvPr/>
        </p:nvSpPr>
        <p:spPr>
          <a:xfrm>
            <a:off x="3715564" y="538105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190" name="円/楕円 189"/>
          <p:cNvSpPr/>
          <p:nvPr/>
        </p:nvSpPr>
        <p:spPr>
          <a:xfrm>
            <a:off x="4499352" y="538105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1600" dirty="0"/>
          </a:p>
        </p:txBody>
      </p:sp>
      <p:sp>
        <p:nvSpPr>
          <p:cNvPr id="191" name="円/楕円 190"/>
          <p:cNvSpPr/>
          <p:nvPr/>
        </p:nvSpPr>
        <p:spPr>
          <a:xfrm>
            <a:off x="5757325" y="538105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2</a:t>
            </a:r>
            <a:endParaRPr kumimoji="1" lang="ja-JP" altLang="en-US" sz="1600" dirty="0"/>
          </a:p>
        </p:txBody>
      </p:sp>
      <p:sp>
        <p:nvSpPr>
          <p:cNvPr id="192" name="円/楕円 191"/>
          <p:cNvSpPr/>
          <p:nvPr/>
        </p:nvSpPr>
        <p:spPr>
          <a:xfrm>
            <a:off x="5245483" y="5381057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193" name="円/楕円 192"/>
          <p:cNvSpPr/>
          <p:nvPr/>
        </p:nvSpPr>
        <p:spPr>
          <a:xfrm>
            <a:off x="2178064" y="4885471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194" name="円/楕円 193"/>
          <p:cNvSpPr/>
          <p:nvPr/>
        </p:nvSpPr>
        <p:spPr>
          <a:xfrm>
            <a:off x="2955527" y="4885471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1600" dirty="0"/>
          </a:p>
        </p:txBody>
      </p:sp>
      <p:sp>
        <p:nvSpPr>
          <p:cNvPr id="195" name="円/楕円 194"/>
          <p:cNvSpPr/>
          <p:nvPr/>
        </p:nvSpPr>
        <p:spPr>
          <a:xfrm>
            <a:off x="4005266" y="4885471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4</a:t>
            </a:r>
            <a:endParaRPr kumimoji="1" lang="ja-JP" altLang="en-US" sz="1600" dirty="0"/>
          </a:p>
        </p:txBody>
      </p:sp>
      <p:sp>
        <p:nvSpPr>
          <p:cNvPr id="196" name="円/楕円 195"/>
          <p:cNvSpPr/>
          <p:nvPr/>
        </p:nvSpPr>
        <p:spPr>
          <a:xfrm>
            <a:off x="5504983" y="4885471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1600" dirty="0"/>
          </a:p>
        </p:txBody>
      </p:sp>
      <p:cxnSp>
        <p:nvCxnSpPr>
          <p:cNvPr id="197" name="直線コネクタ 196"/>
          <p:cNvCxnSpPr>
            <a:stCxn id="186" idx="3"/>
            <a:endCxn id="199" idx="0"/>
          </p:cNvCxnSpPr>
          <p:nvPr/>
        </p:nvCxnSpPr>
        <p:spPr>
          <a:xfrm flipH="1">
            <a:off x="2640532" y="4226073"/>
            <a:ext cx="899540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/>
          <p:cNvCxnSpPr>
            <a:stCxn id="186" idx="5"/>
            <a:endCxn id="200" idx="0"/>
          </p:cNvCxnSpPr>
          <p:nvPr/>
        </p:nvCxnSpPr>
        <p:spPr>
          <a:xfrm>
            <a:off x="3814922" y="4226073"/>
            <a:ext cx="1326295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9" name="円/楕円 198"/>
          <p:cNvSpPr/>
          <p:nvPr/>
        </p:nvSpPr>
        <p:spPr>
          <a:xfrm>
            <a:off x="2446183" y="4389885"/>
            <a:ext cx="388698" cy="3886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4</a:t>
            </a:r>
            <a:endParaRPr kumimoji="1" lang="ja-JP" altLang="en-US" sz="1600" dirty="0"/>
          </a:p>
        </p:txBody>
      </p:sp>
      <p:sp>
        <p:nvSpPr>
          <p:cNvPr id="200" name="円/楕円 199"/>
          <p:cNvSpPr/>
          <p:nvPr/>
        </p:nvSpPr>
        <p:spPr>
          <a:xfrm>
            <a:off x="4946868" y="4389885"/>
            <a:ext cx="388698" cy="3886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sz="1600" dirty="0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2218821" y="636637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2720688" y="636637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3222555" y="6366375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3751022" y="636637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4252889" y="6366375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4781356" y="636637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5283223" y="636637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5785090" y="6366375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6313557" y="636637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6815424" y="6366375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7343891" y="636637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7845758" y="636637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8347630" y="6366375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cxnSp>
        <p:nvCxnSpPr>
          <p:cNvPr id="214" name="直線コネクタ 213"/>
          <p:cNvCxnSpPr>
            <a:stCxn id="193" idx="4"/>
            <a:endCxn id="201" idx="0"/>
          </p:cNvCxnSpPr>
          <p:nvPr/>
        </p:nvCxnSpPr>
        <p:spPr>
          <a:xfrm>
            <a:off x="2372413" y="5274169"/>
            <a:ext cx="8002" cy="109220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直線コネクタ 214"/>
          <p:cNvCxnSpPr>
            <a:stCxn id="188" idx="4"/>
            <a:endCxn id="202" idx="0"/>
          </p:cNvCxnSpPr>
          <p:nvPr/>
        </p:nvCxnSpPr>
        <p:spPr>
          <a:xfrm flipH="1">
            <a:off x="2882282" y="5769755"/>
            <a:ext cx="1973" cy="59662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直線コネクタ 215"/>
          <p:cNvCxnSpPr>
            <a:stCxn id="187" idx="4"/>
            <a:endCxn id="203" idx="0"/>
          </p:cNvCxnSpPr>
          <p:nvPr/>
        </p:nvCxnSpPr>
        <p:spPr>
          <a:xfrm flipH="1">
            <a:off x="3389447" y="5769755"/>
            <a:ext cx="6650" cy="59662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直線コネクタ 216"/>
          <p:cNvCxnSpPr>
            <a:stCxn id="192" idx="4"/>
            <a:endCxn id="207" idx="0"/>
          </p:cNvCxnSpPr>
          <p:nvPr/>
        </p:nvCxnSpPr>
        <p:spPr>
          <a:xfrm>
            <a:off x="5439832" y="5769755"/>
            <a:ext cx="4985" cy="59662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/>
          <p:cNvCxnSpPr>
            <a:stCxn id="191" idx="4"/>
            <a:endCxn id="208" idx="0"/>
          </p:cNvCxnSpPr>
          <p:nvPr/>
        </p:nvCxnSpPr>
        <p:spPr>
          <a:xfrm>
            <a:off x="5951674" y="5769755"/>
            <a:ext cx="308" cy="59662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直線コネクタ 218"/>
          <p:cNvCxnSpPr>
            <a:stCxn id="189" idx="4"/>
            <a:endCxn id="204" idx="0"/>
          </p:cNvCxnSpPr>
          <p:nvPr/>
        </p:nvCxnSpPr>
        <p:spPr>
          <a:xfrm>
            <a:off x="3909913" y="5769755"/>
            <a:ext cx="2703" cy="59662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直線コネクタ 219"/>
          <p:cNvCxnSpPr>
            <a:stCxn id="179" idx="4"/>
            <a:endCxn id="205" idx="0"/>
          </p:cNvCxnSpPr>
          <p:nvPr/>
        </p:nvCxnSpPr>
        <p:spPr>
          <a:xfrm flipH="1">
            <a:off x="4419781" y="6265341"/>
            <a:ext cx="226" cy="10103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直線コネクタ 220"/>
          <p:cNvCxnSpPr>
            <a:stCxn id="178" idx="4"/>
            <a:endCxn id="206" idx="0"/>
          </p:cNvCxnSpPr>
          <p:nvPr/>
        </p:nvCxnSpPr>
        <p:spPr>
          <a:xfrm flipH="1">
            <a:off x="4942950" y="6265341"/>
            <a:ext cx="2296" cy="10103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>
            <a:stCxn id="236" idx="3"/>
            <a:endCxn id="232" idx="0"/>
          </p:cNvCxnSpPr>
          <p:nvPr/>
        </p:nvCxnSpPr>
        <p:spPr>
          <a:xfrm flipH="1">
            <a:off x="6474551" y="4740790"/>
            <a:ext cx="152277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直線コネクタ 222"/>
          <p:cNvCxnSpPr>
            <a:stCxn id="236" idx="5"/>
            <a:endCxn id="233" idx="0"/>
          </p:cNvCxnSpPr>
          <p:nvPr/>
        </p:nvCxnSpPr>
        <p:spPr>
          <a:xfrm>
            <a:off x="6901678" y="4740790"/>
            <a:ext cx="353652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4" name="円/楕円 223"/>
          <p:cNvSpPr/>
          <p:nvPr/>
        </p:nvSpPr>
        <p:spPr>
          <a:xfrm>
            <a:off x="7303886" y="5400188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2</a:t>
            </a:r>
            <a:endParaRPr kumimoji="1" lang="ja-JP" altLang="en-US" sz="1600" dirty="0"/>
          </a:p>
        </p:txBody>
      </p:sp>
      <p:sp>
        <p:nvSpPr>
          <p:cNvPr id="225" name="円/楕円 224"/>
          <p:cNvSpPr/>
          <p:nvPr/>
        </p:nvSpPr>
        <p:spPr>
          <a:xfrm>
            <a:off x="6792044" y="5400188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cxnSp>
        <p:nvCxnSpPr>
          <p:cNvPr id="226" name="直線コネクタ 225"/>
          <p:cNvCxnSpPr>
            <a:stCxn id="233" idx="5"/>
            <a:endCxn id="224" idx="0"/>
          </p:cNvCxnSpPr>
          <p:nvPr/>
        </p:nvCxnSpPr>
        <p:spPr>
          <a:xfrm>
            <a:off x="7392755" y="5236376"/>
            <a:ext cx="105480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直線コネクタ 226"/>
          <p:cNvCxnSpPr>
            <a:stCxn id="233" idx="3"/>
            <a:endCxn id="225" idx="0"/>
          </p:cNvCxnSpPr>
          <p:nvPr/>
        </p:nvCxnSpPr>
        <p:spPr>
          <a:xfrm flipH="1">
            <a:off x="6986393" y="5236376"/>
            <a:ext cx="131512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直線コネクタ 227"/>
          <p:cNvCxnSpPr>
            <a:stCxn id="236" idx="0"/>
            <a:endCxn id="238" idx="3"/>
          </p:cNvCxnSpPr>
          <p:nvPr/>
        </p:nvCxnSpPr>
        <p:spPr>
          <a:xfrm flipV="1">
            <a:off x="6764253" y="4245204"/>
            <a:ext cx="790906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直線コネクタ 228"/>
          <p:cNvCxnSpPr>
            <a:stCxn id="237" idx="5"/>
            <a:endCxn id="234" idx="0"/>
          </p:cNvCxnSpPr>
          <p:nvPr/>
        </p:nvCxnSpPr>
        <p:spPr>
          <a:xfrm>
            <a:off x="8401395" y="4740790"/>
            <a:ext cx="114917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直線コネクタ 229"/>
          <p:cNvCxnSpPr>
            <a:stCxn id="237" idx="3"/>
            <a:endCxn id="235" idx="0"/>
          </p:cNvCxnSpPr>
          <p:nvPr/>
        </p:nvCxnSpPr>
        <p:spPr>
          <a:xfrm flipH="1">
            <a:off x="8004470" y="4740790"/>
            <a:ext cx="122075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直線コネクタ 230"/>
          <p:cNvCxnSpPr>
            <a:stCxn id="237" idx="0"/>
            <a:endCxn id="238" idx="5"/>
          </p:cNvCxnSpPr>
          <p:nvPr/>
        </p:nvCxnSpPr>
        <p:spPr>
          <a:xfrm flipH="1" flipV="1">
            <a:off x="7830009" y="4245204"/>
            <a:ext cx="433961" cy="163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2" name="円/楕円 231"/>
          <p:cNvSpPr/>
          <p:nvPr/>
        </p:nvSpPr>
        <p:spPr>
          <a:xfrm>
            <a:off x="6280202" y="4904602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233" name="円/楕円 232"/>
          <p:cNvSpPr/>
          <p:nvPr/>
        </p:nvSpPr>
        <p:spPr>
          <a:xfrm>
            <a:off x="7060981" y="4904602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1600" dirty="0"/>
          </a:p>
        </p:txBody>
      </p:sp>
      <p:sp>
        <p:nvSpPr>
          <p:cNvPr id="234" name="円/楕円 233"/>
          <p:cNvSpPr/>
          <p:nvPr/>
        </p:nvSpPr>
        <p:spPr>
          <a:xfrm>
            <a:off x="8321963" y="4904602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2</a:t>
            </a:r>
            <a:endParaRPr kumimoji="1" lang="ja-JP" altLang="en-US" sz="1600" dirty="0"/>
          </a:p>
        </p:txBody>
      </p:sp>
      <p:sp>
        <p:nvSpPr>
          <p:cNvPr id="235" name="円/楕円 234"/>
          <p:cNvSpPr/>
          <p:nvPr/>
        </p:nvSpPr>
        <p:spPr>
          <a:xfrm>
            <a:off x="7810121" y="4904602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sz="1600" dirty="0"/>
          </a:p>
        </p:txBody>
      </p:sp>
      <p:sp>
        <p:nvSpPr>
          <p:cNvPr id="236" name="円/楕円 235"/>
          <p:cNvSpPr/>
          <p:nvPr/>
        </p:nvSpPr>
        <p:spPr>
          <a:xfrm>
            <a:off x="6569904" y="4409016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4</a:t>
            </a:r>
            <a:endParaRPr kumimoji="1" lang="ja-JP" altLang="en-US" sz="1600" dirty="0"/>
          </a:p>
        </p:txBody>
      </p:sp>
      <p:sp>
        <p:nvSpPr>
          <p:cNvPr id="237" name="円/楕円 236"/>
          <p:cNvSpPr/>
          <p:nvPr/>
        </p:nvSpPr>
        <p:spPr>
          <a:xfrm>
            <a:off x="8069621" y="4409016"/>
            <a:ext cx="388698" cy="38869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sz="1600" dirty="0"/>
          </a:p>
        </p:txBody>
      </p:sp>
      <p:sp>
        <p:nvSpPr>
          <p:cNvPr id="238" name="円/楕円 237"/>
          <p:cNvSpPr/>
          <p:nvPr/>
        </p:nvSpPr>
        <p:spPr>
          <a:xfrm>
            <a:off x="7498235" y="3913430"/>
            <a:ext cx="388698" cy="38869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1600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sz="1600" dirty="0"/>
          </a:p>
        </p:txBody>
      </p:sp>
      <p:cxnSp>
        <p:nvCxnSpPr>
          <p:cNvPr id="239" name="直線コネクタ 238"/>
          <p:cNvCxnSpPr>
            <a:stCxn id="235" idx="4"/>
            <a:endCxn id="212" idx="0"/>
          </p:cNvCxnSpPr>
          <p:nvPr/>
        </p:nvCxnSpPr>
        <p:spPr>
          <a:xfrm>
            <a:off x="8004470" y="5293300"/>
            <a:ext cx="2882" cy="10730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直線コネクタ 239"/>
          <p:cNvCxnSpPr>
            <a:stCxn id="234" idx="4"/>
            <a:endCxn id="213" idx="0"/>
          </p:cNvCxnSpPr>
          <p:nvPr/>
        </p:nvCxnSpPr>
        <p:spPr>
          <a:xfrm flipH="1">
            <a:off x="8514522" y="5293300"/>
            <a:ext cx="1790" cy="10730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直線コネクタ 240"/>
          <p:cNvCxnSpPr>
            <a:stCxn id="232" idx="4"/>
            <a:endCxn id="209" idx="0"/>
          </p:cNvCxnSpPr>
          <p:nvPr/>
        </p:nvCxnSpPr>
        <p:spPr>
          <a:xfrm>
            <a:off x="6474551" y="5293300"/>
            <a:ext cx="600" cy="10730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直線コネクタ 241"/>
          <p:cNvCxnSpPr>
            <a:stCxn id="225" idx="4"/>
            <a:endCxn id="210" idx="0"/>
          </p:cNvCxnSpPr>
          <p:nvPr/>
        </p:nvCxnSpPr>
        <p:spPr>
          <a:xfrm flipH="1">
            <a:off x="6982316" y="5788886"/>
            <a:ext cx="4077" cy="57748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/>
          <p:cNvCxnSpPr>
            <a:stCxn id="224" idx="4"/>
            <a:endCxn id="211" idx="0"/>
          </p:cNvCxnSpPr>
          <p:nvPr/>
        </p:nvCxnSpPr>
        <p:spPr>
          <a:xfrm>
            <a:off x="7498235" y="5788886"/>
            <a:ext cx="7250" cy="57748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9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Problem: SLP to LZ78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"/>
          </p:nvPr>
        </p:nvSpPr>
        <p:spPr>
          <a:xfrm>
            <a:off x="609600" y="1346200"/>
            <a:ext cx="3886200" cy="330200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Input: SLP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4800600" y="1346200"/>
            <a:ext cx="3886200" cy="330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Output: LZ78 Factorization (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Trie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939800" y="1725690"/>
            <a:ext cx="3213100" cy="157282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1</a:t>
            </a:r>
            <a:r>
              <a:rPr lang="en-US" altLang="ja-JP" sz="2400" dirty="0">
                <a:latin typeface="Times New Roman"/>
                <a:cs typeface="Times New Roman"/>
              </a:rPr>
              <a:t> = </a:t>
            </a:r>
            <a:r>
              <a:rPr lang="en-US" altLang="ja-JP" sz="2400" dirty="0" smtClean="0">
                <a:latin typeface="Courier New"/>
                <a:cs typeface="Courier New"/>
              </a:rPr>
              <a:t>a	  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5</a:t>
            </a:r>
            <a:r>
              <a:rPr lang="en-US" altLang="ja-JP" sz="2400" dirty="0" smtClean="0">
                <a:latin typeface="Times New Roman"/>
                <a:cs typeface="Times New Roman"/>
              </a:rPr>
              <a:t> </a:t>
            </a:r>
            <a:r>
              <a:rPr lang="en-US" altLang="ja-JP" sz="2400" dirty="0">
                <a:latin typeface="Times New Roman"/>
                <a:cs typeface="Times New Roman"/>
              </a:rPr>
              <a:t>=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4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3</a:t>
            </a:r>
          </a:p>
          <a:p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altLang="ja-JP" sz="2400" dirty="0" smtClean="0">
                <a:latin typeface="Times New Roman"/>
                <a:cs typeface="Times New Roman"/>
              </a:rPr>
              <a:t> </a:t>
            </a:r>
            <a:r>
              <a:rPr lang="en-US" altLang="ja-JP" sz="2400" dirty="0">
                <a:latin typeface="Times New Roman"/>
                <a:cs typeface="Times New Roman"/>
              </a:rPr>
              <a:t>= </a:t>
            </a:r>
            <a:r>
              <a:rPr lang="en-US" altLang="ja-JP" sz="2400" dirty="0" smtClean="0">
                <a:latin typeface="Courier New"/>
                <a:cs typeface="Courier New"/>
              </a:rPr>
              <a:t>b	  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6</a:t>
            </a:r>
            <a:r>
              <a:rPr lang="en-US" altLang="ja-JP" sz="2400" dirty="0" smtClean="0">
                <a:latin typeface="Times New Roman"/>
                <a:cs typeface="Times New Roman"/>
              </a:rPr>
              <a:t> </a:t>
            </a:r>
            <a:r>
              <a:rPr lang="en-US" altLang="ja-JP" sz="2400" dirty="0">
                <a:latin typeface="Times New Roman"/>
                <a:cs typeface="Times New Roman"/>
              </a:rPr>
              <a:t>=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4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5</a:t>
            </a:r>
            <a:endParaRPr lang="en-US" altLang="ja-JP" sz="2400" dirty="0">
              <a:latin typeface="Courier New"/>
              <a:cs typeface="Courier New"/>
            </a:endParaRP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3 </a:t>
            </a:r>
            <a:r>
              <a:rPr lang="en-US" altLang="ja-JP" sz="2400" dirty="0">
                <a:latin typeface="Times New Roman"/>
                <a:cs typeface="Times New Roman"/>
              </a:rPr>
              <a:t>=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1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2    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7</a:t>
            </a:r>
            <a:r>
              <a:rPr lang="en-US" altLang="ja-JP" sz="2400" dirty="0" smtClean="0">
                <a:latin typeface="Times New Roman"/>
                <a:cs typeface="Times New Roman"/>
              </a:rPr>
              <a:t> </a:t>
            </a:r>
            <a:r>
              <a:rPr lang="en-US" altLang="ja-JP" sz="2400" dirty="0">
                <a:latin typeface="Times New Roman"/>
                <a:cs typeface="Times New Roman"/>
              </a:rPr>
              <a:t>=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6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5</a:t>
            </a:r>
            <a:endParaRPr lang="en-US" altLang="ja-JP" sz="2400" baseline="-25000" dirty="0">
              <a:latin typeface="Times New Roman"/>
              <a:cs typeface="Times New Roman"/>
            </a:endParaRPr>
          </a:p>
          <a:p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4 </a:t>
            </a:r>
            <a:r>
              <a:rPr lang="en-US" altLang="ja-JP" sz="2400" dirty="0">
                <a:latin typeface="Times New Roman"/>
                <a:cs typeface="Times New Roman"/>
              </a:rPr>
              <a:t>= </a:t>
            </a:r>
            <a:r>
              <a:rPr lang="en-US" altLang="ja-JP" sz="2400" i="1" dirty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>
                <a:latin typeface="Times New Roman"/>
                <a:cs typeface="Times New Roman"/>
              </a:rPr>
              <a:t>1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X</a:t>
            </a:r>
            <a:r>
              <a:rPr lang="en-US" altLang="ja-JP" sz="2400" baseline="-25000" dirty="0" smtClean="0">
                <a:latin typeface="Times New Roman"/>
                <a:cs typeface="Times New Roman"/>
              </a:rPr>
              <a:t>3</a:t>
            </a:r>
          </a:p>
        </p:txBody>
      </p:sp>
      <p:grpSp>
        <p:nvGrpSpPr>
          <p:cNvPr id="279" name="図形グループ 278"/>
          <p:cNvGrpSpPr/>
          <p:nvPr/>
        </p:nvGrpSpPr>
        <p:grpSpPr>
          <a:xfrm>
            <a:off x="5752306" y="1659990"/>
            <a:ext cx="1998960" cy="1781025"/>
            <a:chOff x="5892566" y="2871783"/>
            <a:chExt cx="1998960" cy="1781025"/>
          </a:xfrm>
        </p:grpSpPr>
        <p:sp>
          <p:nvSpPr>
            <p:cNvPr id="280" name="円/楕円 279"/>
            <p:cNvSpPr/>
            <p:nvPr/>
          </p:nvSpPr>
          <p:spPr>
            <a:xfrm>
              <a:off x="7008273" y="296173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0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281" name="円/楕円 280"/>
            <p:cNvSpPr/>
            <p:nvPr/>
          </p:nvSpPr>
          <p:spPr>
            <a:xfrm>
              <a:off x="6335715" y="333340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282" name="円/楕円 281"/>
            <p:cNvSpPr/>
            <p:nvPr/>
          </p:nvSpPr>
          <p:spPr>
            <a:xfrm>
              <a:off x="5892566" y="355449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283" name="円/楕円 282"/>
            <p:cNvSpPr/>
            <p:nvPr/>
          </p:nvSpPr>
          <p:spPr>
            <a:xfrm>
              <a:off x="6887076" y="3722320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284" name="円/楕円 283"/>
            <p:cNvSpPr/>
            <p:nvPr/>
          </p:nvSpPr>
          <p:spPr>
            <a:xfrm>
              <a:off x="6330671" y="4117608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285" name="円/楕円 284"/>
            <p:cNvSpPr/>
            <p:nvPr/>
          </p:nvSpPr>
          <p:spPr>
            <a:xfrm>
              <a:off x="6581392" y="4448048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286" name="直線矢印コネクタ 285"/>
            <p:cNvCxnSpPr>
              <a:stCxn id="280" idx="3"/>
              <a:endCxn id="281" idx="0"/>
            </p:cNvCxnSpPr>
            <p:nvPr/>
          </p:nvCxnSpPr>
          <p:spPr>
            <a:xfrm flipH="1">
              <a:off x="6438095" y="3136510"/>
              <a:ext cx="600164" cy="196891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7" name="直線矢印コネクタ 286"/>
            <p:cNvCxnSpPr>
              <a:stCxn id="281" idx="3"/>
              <a:endCxn id="282" idx="6"/>
            </p:cNvCxnSpPr>
            <p:nvPr/>
          </p:nvCxnSpPr>
          <p:spPr>
            <a:xfrm flipH="1">
              <a:off x="6097326" y="3508175"/>
              <a:ext cx="268375" cy="14869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8" name="直線矢印コネクタ 287"/>
            <p:cNvCxnSpPr>
              <a:stCxn id="281" idx="5"/>
              <a:endCxn id="283" idx="0"/>
            </p:cNvCxnSpPr>
            <p:nvPr/>
          </p:nvCxnSpPr>
          <p:spPr>
            <a:xfrm>
              <a:off x="6510489" y="3508175"/>
              <a:ext cx="478967" cy="21414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9" name="直線矢印コネクタ 288"/>
            <p:cNvCxnSpPr>
              <a:stCxn id="283" idx="3"/>
              <a:endCxn id="284" idx="0"/>
            </p:cNvCxnSpPr>
            <p:nvPr/>
          </p:nvCxnSpPr>
          <p:spPr>
            <a:xfrm flipH="1">
              <a:off x="6433051" y="3897094"/>
              <a:ext cx="484011" cy="220514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0" name="直線矢印コネクタ 289"/>
            <p:cNvCxnSpPr>
              <a:stCxn id="284" idx="5"/>
              <a:endCxn id="285" idx="0"/>
            </p:cNvCxnSpPr>
            <p:nvPr/>
          </p:nvCxnSpPr>
          <p:spPr>
            <a:xfrm>
              <a:off x="6505445" y="4292382"/>
              <a:ext cx="178327" cy="15566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91" name="円/楕円 290"/>
            <p:cNvSpPr/>
            <p:nvPr/>
          </p:nvSpPr>
          <p:spPr>
            <a:xfrm>
              <a:off x="7686766" y="3264931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292" name="直線矢印コネクタ 291"/>
            <p:cNvCxnSpPr>
              <a:stCxn id="280" idx="5"/>
              <a:endCxn id="291" idx="1"/>
            </p:cNvCxnSpPr>
            <p:nvPr/>
          </p:nvCxnSpPr>
          <p:spPr>
            <a:xfrm>
              <a:off x="7183047" y="3136510"/>
              <a:ext cx="533705" cy="15840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93" name="テキスト ボックス 292"/>
            <p:cNvSpPr txBox="1"/>
            <p:nvPr/>
          </p:nvSpPr>
          <p:spPr>
            <a:xfrm>
              <a:off x="6672444" y="287323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94" name="テキスト ボックス 293"/>
            <p:cNvSpPr txBox="1"/>
            <p:nvPr/>
          </p:nvSpPr>
          <p:spPr>
            <a:xfrm>
              <a:off x="5987628" y="32225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95" name="テキスト ボックス 294"/>
            <p:cNvSpPr txBox="1"/>
            <p:nvPr/>
          </p:nvSpPr>
          <p:spPr>
            <a:xfrm>
              <a:off x="6624355" y="3252537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96" name="テキスト ボックス 295"/>
            <p:cNvSpPr txBox="1"/>
            <p:nvPr/>
          </p:nvSpPr>
          <p:spPr>
            <a:xfrm>
              <a:off x="6514172" y="364656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97" name="テキスト ボックス 296"/>
            <p:cNvSpPr txBox="1"/>
            <p:nvPr/>
          </p:nvSpPr>
          <p:spPr>
            <a:xfrm>
              <a:off x="6565311" y="4092988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98" name="テキスト ボックス 297"/>
            <p:cNvSpPr txBox="1"/>
            <p:nvPr/>
          </p:nvSpPr>
          <p:spPr>
            <a:xfrm>
              <a:off x="7236997" y="287178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sp>
        <p:nvSpPr>
          <p:cNvPr id="10" name="右矢印 9"/>
          <p:cNvSpPr/>
          <p:nvPr/>
        </p:nvSpPr>
        <p:spPr>
          <a:xfrm>
            <a:off x="4226112" y="2048227"/>
            <a:ext cx="1162148" cy="995937"/>
          </a:xfrm>
          <a:prstGeom prst="rightArrow">
            <a:avLst>
              <a:gd name="adj1" fmla="val 50000"/>
              <a:gd name="adj2" fmla="val 6634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09600" y="3395675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latin typeface="Times New Roman"/>
                <a:cs typeface="Times New Roman"/>
              </a:rPr>
              <a:t>Why “re-compress” a compressed representation?</a:t>
            </a:r>
          </a:p>
          <a:p>
            <a:pPr marL="342900" indent="-342900">
              <a:buFont typeface="Wingdings" charset="2"/>
              <a:buChar char="p"/>
            </a:pPr>
            <a:r>
              <a:rPr lang="en-US" altLang="ja-JP" sz="2400" dirty="0">
                <a:latin typeface="Times New Roman"/>
                <a:cs typeface="Times New Roman"/>
              </a:rPr>
              <a:t>Convert the representation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  <a:sym typeface="Wingdings"/>
              </a:rPr>
              <a:t></a:t>
            </a:r>
            <a:r>
              <a:rPr lang="en-US" altLang="ja-JP" sz="2400" dirty="0">
                <a:latin typeface="Times New Roman"/>
                <a:cs typeface="Times New Roman"/>
              </a:rPr>
              <a:t> Some CSP algorithms require specific </a:t>
            </a:r>
            <a:r>
              <a:rPr lang="en-US" altLang="ja-JP" sz="2400" dirty="0" smtClean="0">
                <a:latin typeface="Times New Roman"/>
                <a:cs typeface="Times New Roman"/>
              </a:rPr>
              <a:t>compression</a:t>
            </a:r>
            <a:endParaRPr kumimoji="1" lang="en-US" altLang="ja-JP" sz="2400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p"/>
            </a:pPr>
            <a:r>
              <a:rPr kumimoji="1" lang="en-US" altLang="ja-JP" sz="2400" dirty="0" smtClean="0">
                <a:latin typeface="Times New Roman"/>
                <a:cs typeface="Times New Roman"/>
              </a:rPr>
              <a:t>Re</a:t>
            </a:r>
            <a:r>
              <a:rPr kumimoji="1" lang="en-US" altLang="ja-JP" sz="2400" dirty="0">
                <a:latin typeface="Times New Roman"/>
                <a:cs typeface="Times New Roman"/>
              </a:rPr>
              <a:t>-compress </a:t>
            </a:r>
            <a:r>
              <a:rPr kumimoji="1" lang="en-US" altLang="ja-JP" sz="2400" dirty="0" smtClean="0">
                <a:latin typeface="Times New Roman"/>
                <a:cs typeface="Times New Roman"/>
              </a:rPr>
              <a:t>an SLP </a:t>
            </a:r>
            <a:r>
              <a:rPr kumimoji="1" lang="en-US" altLang="ja-JP" sz="2400" dirty="0">
                <a:latin typeface="Times New Roman"/>
                <a:cs typeface="Times New Roman"/>
              </a:rPr>
              <a:t>modified by ad-hoc </a:t>
            </a:r>
            <a:r>
              <a:rPr lang="en-US" altLang="ja-JP" sz="2400" dirty="0">
                <a:latin typeface="Times New Roman"/>
                <a:cs typeface="Times New Roman"/>
              </a:rPr>
              <a:t>edits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  <a:sym typeface="Wingdings"/>
              </a:rPr>
              <a:t> </a:t>
            </a:r>
            <a:r>
              <a:rPr lang="en-US" altLang="ja-JP" sz="2400" dirty="0">
                <a:latin typeface="Times New Roman"/>
                <a:cs typeface="Times New Roman"/>
              </a:rPr>
              <a:t>Dynamic compressed </a:t>
            </a:r>
            <a:r>
              <a:rPr lang="en-US" altLang="ja-JP" sz="2400" dirty="0" smtClean="0">
                <a:latin typeface="Times New Roman"/>
                <a:cs typeface="Times New Roman"/>
              </a:rPr>
              <a:t>texts</a:t>
            </a:r>
            <a:endParaRPr kumimoji="1" lang="en-US" altLang="ja-JP" sz="2400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p"/>
            </a:pPr>
            <a:r>
              <a:rPr lang="en-US" altLang="ja-JP" sz="2400" dirty="0" smtClean="0">
                <a:latin typeface="Times New Roman"/>
                <a:cs typeface="Times New Roman"/>
              </a:rPr>
              <a:t>Compute </a:t>
            </a:r>
            <a:r>
              <a:rPr lang="en-US" altLang="ja-JP" sz="2400" dirty="0">
                <a:latin typeface="Times New Roman"/>
                <a:cs typeface="Times New Roman"/>
              </a:rPr>
              <a:t>Normalized Compression Distance [Li et al. 2004]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  <a:sym typeface="Wingdings"/>
              </a:rPr>
              <a:t> Clustering &amp; classification </a:t>
            </a:r>
            <a:r>
              <a:rPr lang="en-US" altLang="ja-JP" sz="2400" dirty="0" smtClean="0">
                <a:latin typeface="Times New Roman"/>
                <a:cs typeface="Times New Roman"/>
                <a:sym typeface="Wingdings"/>
              </a:rPr>
              <a:t>w/o decompression</a:t>
            </a:r>
            <a:r>
              <a:rPr lang="en-US" altLang="ja-JP" sz="2400" dirty="0">
                <a:latin typeface="Times New Roman"/>
                <a:cs typeface="Times New Roman"/>
                <a:sym typeface="Wingdings"/>
              </a:rPr>
              <a:t/>
            </a:r>
            <a:br>
              <a:rPr lang="en-US" altLang="ja-JP" sz="2400" dirty="0">
                <a:latin typeface="Times New Roman"/>
                <a:cs typeface="Times New Roman"/>
                <a:sym typeface="Wingdings"/>
              </a:rPr>
            </a:br>
            <a:r>
              <a:rPr lang="en-US" altLang="ja-JP" sz="2400" dirty="0">
                <a:latin typeface="Times New Roman"/>
                <a:cs typeface="Times New Roman"/>
                <a:sym typeface="Wingdings"/>
              </a:rPr>
              <a:t>      </a:t>
            </a:r>
            <a:r>
              <a:rPr lang="en-US" altLang="ja-JP" sz="2400" i="1" dirty="0" smtClean="0">
                <a:latin typeface="Times New Roman"/>
                <a:cs typeface="Times New Roman"/>
                <a:sym typeface="Wingdings"/>
              </a:rPr>
              <a:t>C</a:t>
            </a:r>
            <a:r>
              <a:rPr lang="en-US" altLang="ja-JP" sz="2400" baseline="-25000" dirty="0">
                <a:latin typeface="Times New Roman"/>
                <a:cs typeface="Times New Roman"/>
                <a:sym typeface="Wingdings"/>
              </a:rPr>
              <a:t>LZ78 </a:t>
            </a:r>
            <a:r>
              <a:rPr lang="en-US" altLang="ja-JP" sz="2400" dirty="0" smtClean="0">
                <a:latin typeface="Times New Roman"/>
                <a:cs typeface="Times New Roman"/>
                <a:sym typeface="Wingdings"/>
              </a:rPr>
              <a:t>(</a:t>
            </a:r>
            <a:r>
              <a:rPr lang="en-US" altLang="ja-JP" sz="2400" i="1" dirty="0" smtClean="0">
                <a:latin typeface="Times New Roman"/>
                <a:cs typeface="Times New Roman"/>
                <a:sym typeface="Wingdings"/>
              </a:rPr>
              <a:t>x</a:t>
            </a:r>
            <a:r>
              <a:rPr lang="en-US" altLang="ja-JP" sz="2400" dirty="0" smtClean="0">
                <a:latin typeface="Times New Roman"/>
                <a:cs typeface="Times New Roman"/>
                <a:sym typeface="Wingdings"/>
              </a:rPr>
              <a:t>), </a:t>
            </a:r>
            <a:r>
              <a:rPr lang="en-US" altLang="ja-JP" sz="2400" i="1" dirty="0" smtClean="0">
                <a:latin typeface="Times New Roman"/>
                <a:cs typeface="Times New Roman"/>
                <a:sym typeface="Wingdings"/>
              </a:rPr>
              <a:t>C</a:t>
            </a:r>
            <a:r>
              <a:rPr lang="en-US" altLang="ja-JP" sz="2400" baseline="-25000" dirty="0">
                <a:latin typeface="Times New Roman"/>
                <a:cs typeface="Times New Roman"/>
                <a:sym typeface="Wingdings"/>
              </a:rPr>
              <a:t>LZ78 </a:t>
            </a:r>
            <a:r>
              <a:rPr lang="en-US" altLang="ja-JP" sz="2400" dirty="0" smtClean="0">
                <a:latin typeface="Times New Roman"/>
                <a:cs typeface="Times New Roman"/>
                <a:sym typeface="Wingdings"/>
              </a:rPr>
              <a:t>(</a:t>
            </a:r>
            <a:r>
              <a:rPr lang="en-US" altLang="ja-JP" sz="2400" i="1" dirty="0" smtClean="0">
                <a:latin typeface="Times New Roman"/>
                <a:cs typeface="Times New Roman"/>
                <a:sym typeface="Wingdings"/>
              </a:rPr>
              <a:t>y</a:t>
            </a:r>
            <a:r>
              <a:rPr lang="en-US" altLang="ja-JP" sz="2400" dirty="0" smtClean="0">
                <a:latin typeface="Times New Roman"/>
                <a:cs typeface="Times New Roman"/>
                <a:sym typeface="Wingdings"/>
              </a:rPr>
              <a:t>), </a:t>
            </a:r>
            <a:r>
              <a:rPr lang="en-US" altLang="ja-JP" sz="2400" i="1" dirty="0" smtClean="0">
                <a:latin typeface="Times New Roman"/>
                <a:cs typeface="Times New Roman"/>
                <a:sym typeface="Wingdings"/>
              </a:rPr>
              <a:t>C</a:t>
            </a:r>
            <a:r>
              <a:rPr lang="en-US" altLang="ja-JP" sz="2400" baseline="-25000" dirty="0" smtClean="0">
                <a:latin typeface="Times New Roman"/>
                <a:cs typeface="Times New Roman"/>
                <a:sym typeface="Wingdings"/>
              </a:rPr>
              <a:t>LZ78</a:t>
            </a:r>
            <a:r>
              <a:rPr lang="en-US" altLang="ja-JP" sz="2400" dirty="0" smtClean="0">
                <a:latin typeface="Times New Roman"/>
                <a:cs typeface="Times New Roman"/>
                <a:sym typeface="Wingdings"/>
              </a:rPr>
              <a:t>(</a:t>
            </a:r>
            <a:r>
              <a:rPr lang="en-US" altLang="ja-JP" sz="2400" i="1" dirty="0" err="1" smtClean="0">
                <a:latin typeface="Times New Roman"/>
                <a:cs typeface="Times New Roman"/>
                <a:sym typeface="Wingdings"/>
              </a:rPr>
              <a:t>xy</a:t>
            </a:r>
            <a:r>
              <a:rPr lang="en-US" altLang="ja-JP" sz="2400" dirty="0" smtClean="0">
                <a:latin typeface="Times New Roman"/>
                <a:cs typeface="Times New Roman"/>
                <a:sym typeface="Wingdings"/>
              </a:rPr>
              <a:t>) from SLPs of </a:t>
            </a:r>
            <a:r>
              <a:rPr lang="en-US" altLang="ja-JP" sz="2400" i="1" dirty="0" smtClean="0">
                <a:latin typeface="Times New Roman"/>
                <a:cs typeface="Times New Roman"/>
                <a:sym typeface="Wingdings"/>
              </a:rPr>
              <a:t>x</a:t>
            </a:r>
            <a:r>
              <a:rPr lang="en-US" altLang="ja-JP" sz="2400" dirty="0" smtClean="0">
                <a:latin typeface="Times New Roman"/>
                <a:cs typeface="Times New Roman"/>
                <a:sym typeface="Wingdings"/>
              </a:rPr>
              <a:t>, </a:t>
            </a:r>
            <a:r>
              <a:rPr lang="en-US" altLang="ja-JP" sz="2400" i="1" dirty="0" smtClean="0">
                <a:latin typeface="Times New Roman"/>
                <a:cs typeface="Times New Roman"/>
                <a:sym typeface="Wingdings"/>
              </a:rPr>
              <a:t>y</a:t>
            </a:r>
            <a:endParaRPr lang="en-US" altLang="ja-JP" sz="2400" i="1" dirty="0">
              <a:latin typeface="Times New Roman"/>
              <a:cs typeface="Times New Roman"/>
              <a:sym typeface="Wingdings"/>
            </a:endParaRPr>
          </a:p>
        </p:txBody>
      </p:sp>
      <p:pic>
        <p:nvPicPr>
          <p:cNvPr id="6" name="図 5" descr="MC900389208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77771" y="2787284"/>
            <a:ext cx="1341143" cy="205641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716437" y="463906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imes New Roman"/>
                <a:cs typeface="Times New Roman"/>
              </a:rPr>
              <a:t>Computer</a:t>
            </a:r>
          </a:p>
          <a:p>
            <a:pPr algn="ctr"/>
            <a:r>
              <a:rPr kumimoji="1" lang="en-US" altLang="ja-JP" dirty="0" smtClean="0">
                <a:latin typeface="Times New Roman"/>
                <a:cs typeface="Times New Roman"/>
              </a:rPr>
              <a:t>Scientist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9637" y="6088720"/>
            <a:ext cx="862472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latin typeface="Times New Roman"/>
                <a:cs typeface="Times New Roman"/>
              </a:rPr>
              <a:t>Make Sleeping Files Walk in their Sleep!</a:t>
            </a:r>
            <a:endParaRPr kumimoji="1" lang="ja-JP" alt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935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2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2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2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2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Our Results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"/>
          </p:nvPr>
        </p:nvSpPr>
        <p:spPr>
          <a:xfrm>
            <a:off x="612648" y="1607020"/>
            <a:ext cx="8153400" cy="664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Algorithms to compute LZ78 from SLP</a:t>
            </a:r>
            <a:endParaRPr lang="en-US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577433"/>
              </p:ext>
            </p:extLst>
          </p:nvPr>
        </p:nvGraphicFramePr>
        <p:xfrm>
          <a:off x="609601" y="2339170"/>
          <a:ext cx="8156448" cy="2834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874"/>
                <a:gridCol w="2874700"/>
                <a:gridCol w="2640874"/>
              </a:tblGrid>
              <a:tr h="32635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Algorithm</a:t>
                      </a:r>
                      <a:endParaRPr kumimoji="1" lang="ja-JP" altLang="en-US" sz="18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/>
                          <a:cs typeface="Times New Roman"/>
                        </a:rPr>
                        <a:t>Time</a:t>
                      </a:r>
                      <a:endParaRPr kumimoji="1" lang="ja-JP" altLang="en-US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/>
                          <a:cs typeface="Times New Roman"/>
                        </a:rPr>
                        <a:t>Space</a:t>
                      </a:r>
                      <a:endParaRPr kumimoji="1" lang="ja-JP" altLang="en-US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0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Direct (uncompressed)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kumimoji="1" lang="en-US" altLang="ja-JP" sz="2400" i="0" dirty="0" smtClean="0">
                          <a:latin typeface="Times New Roman"/>
                          <a:cs typeface="Times New Roman"/>
                        </a:rPr>
                        <a:t>log</a:t>
                      </a:r>
                      <a:r>
                        <a:rPr kumimoji="0" lang="en-US" altLang="ja-JP" sz="2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7949"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Times New Roman"/>
                          <a:cs typeface="Times New Roman"/>
                        </a:rPr>
                        <a:t>Decompress + Direct</a:t>
                      </a:r>
                      <a:endParaRPr kumimoji="1" lang="en-US" altLang="ja-JP" sz="18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kumimoji="1" lang="en-US" altLang="ja-JP" sz="2400" i="0" dirty="0" smtClean="0">
                          <a:latin typeface="Times New Roman"/>
                          <a:cs typeface="Times New Roman"/>
                        </a:rPr>
                        <a:t>log</a:t>
                      </a:r>
                      <a:r>
                        <a:rPr kumimoji="0" lang="en-US" altLang="ja-JP" sz="2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 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O(</a:t>
                      </a:r>
                      <a:r>
                        <a:rPr kumimoji="1" lang="en-US" altLang="ja-JP" sz="2400" i="1" dirty="0" err="1" smtClean="0">
                          <a:latin typeface="Times New Roman"/>
                          <a:cs typeface="Times New Roman"/>
                        </a:rPr>
                        <a:t>n+m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794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SLP </a:t>
                      </a:r>
                      <a:r>
                        <a:rPr kumimoji="1" lang="en-US" altLang="ja-JP" sz="1400" dirty="0" smtClean="0">
                          <a:latin typeface="Times New Roman"/>
                          <a:cs typeface="Times New Roman"/>
                        </a:rPr>
                        <a:t>(partial decompressions)</a:t>
                      </a:r>
                      <a:endParaRPr kumimoji="1" lang="en-US" altLang="ja-JP" sz="18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nN</a:t>
                      </a:r>
                      <a:r>
                        <a:rPr kumimoji="1" lang="en-US" altLang="ja-JP" sz="2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½ 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 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log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nN</a:t>
                      </a:r>
                      <a:r>
                        <a:rPr kumimoji="1" lang="en-US" altLang="ja-JP" sz="2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½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i="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94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SLP + Doubling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nL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log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i="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nL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129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SLP + </a:t>
                      </a:r>
                      <a:b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</a:br>
                      <a:r>
                        <a:rPr kumimoji="1" lang="en-US" altLang="ja-JP" sz="1800" dirty="0" smtClean="0">
                          <a:latin typeface="Times New Roman"/>
                          <a:cs typeface="Times New Roman"/>
                        </a:rPr>
                        <a:t>Redundancy Reduction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1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α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log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O(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1" lang="en-US" altLang="ja-JP" sz="2400" b="0" i="1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α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+ </a:t>
                      </a:r>
                      <a:r>
                        <a:rPr kumimoji="1" lang="en-US" altLang="ja-JP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</a:t>
                      </a:r>
                      <a:r>
                        <a:rPr kumimoji="1" lang="en-US" altLang="ja-JP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 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コンテンツ プレースホルダー 3"/>
          <p:cNvSpPr txBox="1">
            <a:spLocks/>
          </p:cNvSpPr>
          <p:nvPr/>
        </p:nvSpPr>
        <p:spPr>
          <a:xfrm>
            <a:off x="609600" y="5173809"/>
            <a:ext cx="8153400" cy="1406791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1" sz="29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1" sz="2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1" sz="23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1"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1"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altLang="ja-JP" i="1" dirty="0" smtClean="0"/>
              <a:t>N </a:t>
            </a:r>
            <a:r>
              <a:rPr lang="en-US" altLang="ja-JP" dirty="0" smtClean="0"/>
              <a:t>:  length of uncompressed string </a:t>
            </a:r>
            <a:r>
              <a:rPr lang="en-US" altLang="ja-JP" i="1" dirty="0" smtClean="0"/>
              <a:t>S	</a:t>
            </a:r>
            <a:r>
              <a:rPr lang="en-US" altLang="ja-JP" sz="2800" i="1" dirty="0" err="1" smtClean="0"/>
              <a:t>σ</a:t>
            </a:r>
            <a:r>
              <a:rPr lang="en-US" altLang="ja-JP" sz="2800" dirty="0" smtClean="0"/>
              <a:t>: alphabet size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i="1" dirty="0" smtClean="0"/>
              <a:t>n  </a:t>
            </a:r>
            <a:r>
              <a:rPr lang="en-US" altLang="ja-JP" dirty="0" smtClean="0"/>
              <a:t>: size of SLP representing </a:t>
            </a:r>
            <a:r>
              <a:rPr lang="en-US" altLang="ja-JP" i="1" dirty="0" smtClean="0"/>
              <a:t>S		L </a:t>
            </a:r>
            <a:r>
              <a:rPr lang="en-US" altLang="ja-JP" dirty="0" smtClean="0"/>
              <a:t>: length of longest LZ78 factor</a:t>
            </a:r>
            <a:br>
              <a:rPr lang="en-US" altLang="ja-JP" dirty="0" smtClean="0"/>
            </a:br>
            <a:r>
              <a:rPr lang="en-US" altLang="ja-JP" i="1" dirty="0" smtClean="0">
                <a:solidFill>
                  <a:prstClr val="black"/>
                </a:solidFill>
              </a:rPr>
              <a:t>N</a:t>
            </a:r>
            <a:r>
              <a:rPr lang="en-US" altLang="ja-JP" i="1" baseline="-25000" dirty="0" smtClean="0">
                <a:solidFill>
                  <a:prstClr val="black"/>
                </a:solidFill>
              </a:rPr>
              <a:t>α </a:t>
            </a:r>
            <a:r>
              <a:rPr lang="en-US" altLang="ja-JP" dirty="0" smtClean="0">
                <a:solidFill>
                  <a:prstClr val="black"/>
                </a:solidFill>
              </a:rPr>
              <a:t> </a:t>
            </a:r>
            <a:r>
              <a:rPr lang="en-US" altLang="ja-JP" i="1" dirty="0"/>
              <a:t>= N</a:t>
            </a:r>
            <a:r>
              <a:rPr lang="en-US" altLang="ja-JP" dirty="0"/>
              <a:t> – </a:t>
            </a:r>
            <a:r>
              <a:rPr lang="en-US" altLang="ja-JP" i="1" dirty="0" smtClean="0"/>
              <a:t>α ≤ N</a:t>
            </a:r>
            <a:r>
              <a:rPr lang="en-US" altLang="ja-JP" dirty="0" smtClean="0"/>
              <a:t>				</a:t>
            </a:r>
            <a:r>
              <a:rPr lang="en-US" altLang="ja-JP" i="1" dirty="0" smtClean="0"/>
              <a:t>m</a:t>
            </a:r>
            <a:r>
              <a:rPr lang="en-US" altLang="ja-JP" dirty="0" smtClean="0"/>
              <a:t> : # of LZ78 factors</a:t>
            </a:r>
            <a:br>
              <a:rPr lang="en-US" altLang="ja-JP" dirty="0" smtClean="0"/>
            </a:br>
            <a:r>
              <a:rPr lang="en-US" altLang="ja-JP" dirty="0" smtClean="0"/>
              <a:t>					      (O(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/log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for constant </a:t>
            </a:r>
            <a:r>
              <a:rPr lang="en-US" altLang="ja-JP" sz="2800" i="1" dirty="0" err="1" smtClean="0"/>
              <a:t>σ</a:t>
            </a:r>
            <a:r>
              <a:rPr lang="en-US" altLang="ja-JP" sz="2800" dirty="0" smtClean="0"/>
              <a:t>)</a:t>
            </a:r>
            <a:r>
              <a:rPr lang="en-US" altLang="ja-JP" dirty="0" smtClean="0"/>
              <a:t> 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09600" y="6075627"/>
            <a:ext cx="5088931" cy="646331"/>
          </a:xfrm>
          <a:prstGeom prst="rect">
            <a:avLst/>
          </a:prstGeom>
        </p:spPr>
        <p:txBody>
          <a:bodyPr wrap="square" lIns="108000">
            <a:noAutofit/>
          </a:bodyPr>
          <a:lstStyle/>
          <a:p>
            <a:pPr marL="0" lvl="1">
              <a:spcBef>
                <a:spcPts val="550"/>
              </a:spcBef>
              <a:buClr>
                <a:srgbClr val="073779"/>
              </a:buClr>
              <a:buSzPct val="70000"/>
            </a:pPr>
            <a:r>
              <a:rPr kumimoji="1" lang="en-US" altLang="ja-JP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α </a:t>
            </a:r>
            <a:r>
              <a:rPr kumimoji="1" lang="en-US" altLang="ja-JP" i="1" dirty="0">
                <a:solidFill>
                  <a:prstClr val="black"/>
                </a:solidFill>
                <a:latin typeface="Times New Roman"/>
                <a:cs typeface="Times New Roman"/>
              </a:rPr>
              <a:t>≥ 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0 is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quantity that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represents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the amount of redundancy </a:t>
            </a:r>
            <a:r>
              <a:rPr kumimoji="1"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in the string that is captured by the SLP</a:t>
            </a:r>
          </a:p>
        </p:txBody>
      </p:sp>
    </p:spTree>
    <p:extLst>
      <p:ext uri="{BB962C8B-B14F-4D97-AF65-F5344CB8AC3E}">
        <p14:creationId xmlns:p14="http://schemas.microsoft.com/office/powerpoint/2010/main" val="678185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/>
              <a:t>LZ78 Factorization using a </a:t>
            </a:r>
            <a:br>
              <a:rPr lang="en-US" altLang="ja-JP" sz="3600" dirty="0" smtClean="0"/>
            </a:br>
            <a:r>
              <a:rPr lang="en-US" altLang="ja-JP" sz="3600" dirty="0" smtClean="0"/>
              <a:t>Suffix Tree</a:t>
            </a:r>
            <a:endParaRPr kumimoji="1" lang="ja-JP" altLang="en-US" sz="360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6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Suffix </a:t>
            </a:r>
            <a:r>
              <a:rPr lang="en-US" altLang="ja-JP" dirty="0" smtClean="0"/>
              <a:t>Tree &amp; LZ78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SPIRE 2012 @ Cartagena, Colombia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"/>
          </p:nvPr>
        </p:nvSpPr>
        <p:spPr>
          <a:xfrm>
            <a:off x="612648" y="1326167"/>
            <a:ext cx="8153400" cy="592537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The LZ78 </a:t>
            </a:r>
            <a:r>
              <a:rPr kumimoji="1" lang="en-US" altLang="ja-JP" dirty="0" err="1" smtClean="0"/>
              <a:t>trie</a:t>
            </a:r>
            <a:r>
              <a:rPr kumimoji="1" lang="en-US" altLang="ja-JP" dirty="0" smtClean="0"/>
              <a:t> can be </a:t>
            </a:r>
            <a:r>
              <a:rPr kumimoji="1" lang="en-US" altLang="ja-JP" i="1" dirty="0" smtClean="0"/>
              <a:t>superimposed</a:t>
            </a:r>
            <a:r>
              <a:rPr kumimoji="1" lang="en-US" altLang="ja-JP" dirty="0" smtClean="0"/>
              <a:t> on the suffix tree</a:t>
            </a:r>
            <a:endParaRPr kumimoji="1" lang="ja-JP" altLang="en-US" i="1" dirty="0"/>
          </a:p>
        </p:txBody>
      </p:sp>
      <p:sp>
        <p:nvSpPr>
          <p:cNvPr id="18" name="角丸四角形 17"/>
          <p:cNvSpPr/>
          <p:nvPr/>
        </p:nvSpPr>
        <p:spPr>
          <a:xfrm>
            <a:off x="1522503" y="2140882"/>
            <a:ext cx="6557672" cy="32896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13276" y="2115950"/>
            <a:ext cx="3830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S</a:t>
            </a:r>
            <a:endParaRPr kumimoji="1" lang="ja-JP" altLang="en-US" i="1" dirty="0">
              <a:latin typeface="Times New Roman"/>
              <a:cs typeface="Times New Roman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2046880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996794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061280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607550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6099876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8087761" y="1971689"/>
            <a:ext cx="0" cy="6593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2" name="テキスト ボックス 221"/>
          <p:cNvSpPr txBox="1"/>
          <p:nvPr/>
        </p:nvSpPr>
        <p:spPr>
          <a:xfrm>
            <a:off x="1626496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2128363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2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2630230" y="1746618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3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3158697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4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3660564" y="1746618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5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4189031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6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4690898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ourier New"/>
                <a:cs typeface="Courier New"/>
              </a:rPr>
              <a:t>7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5192765" y="1746618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8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5721232" y="1746618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9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6138907" y="174661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10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6667374" y="174661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11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7169241" y="174661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12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7671113" y="1746618"/>
            <a:ext cx="46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13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294" name="正方形/長方形 293"/>
          <p:cNvSpPr/>
          <p:nvPr/>
        </p:nvSpPr>
        <p:spPr>
          <a:xfrm>
            <a:off x="1311550" y="6359634"/>
            <a:ext cx="206679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suffix tree of </a:t>
            </a:r>
            <a:r>
              <a:rPr kumimoji="1" lang="en-US" altLang="ja-JP" sz="24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kumimoji="1" lang="ja-JP" altLang="en-US" sz="2400" i="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96" name="正方形/長方形 295"/>
          <p:cNvSpPr/>
          <p:nvPr/>
        </p:nvSpPr>
        <p:spPr>
          <a:xfrm>
            <a:off x="5253495" y="6334689"/>
            <a:ext cx="198699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>
              <a:spcBef>
                <a:spcPts val="700"/>
              </a:spcBef>
              <a:buClr>
                <a:srgbClr val="8FD9FB"/>
              </a:buClr>
              <a:buSzPct val="60000"/>
            </a:pP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LZ78 </a:t>
            </a:r>
            <a:r>
              <a:rPr kumimoji="1" lang="en-US" altLang="ja-JP" sz="240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trie</a:t>
            </a:r>
            <a:r>
              <a:rPr kumimoji="1" lang="en-US" altLang="ja-JP" sz="2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of </a:t>
            </a:r>
            <a:r>
              <a:rPr kumimoji="1" lang="en-US" altLang="ja-JP" sz="24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kumimoji="1" lang="ja-JP" altLang="en-US" sz="2400" i="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1613550" y="21022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2115417" y="21022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2617284" y="210220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3145751" y="21022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3647618" y="210220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4176085" y="21022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4677952" y="21022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5179819" y="210220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708286" y="21022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6210153" y="210220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6738620" y="21022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240487" y="2102200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a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742359" y="2102200"/>
            <a:ext cx="33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ourier New"/>
                <a:cs typeface="Courier New"/>
              </a:rPr>
              <a:t>b</a:t>
            </a:r>
            <a:endParaRPr kumimoji="1" lang="ja-JP" altLang="en-US" dirty="0">
              <a:latin typeface="Courier New"/>
              <a:cs typeface="Courier New"/>
            </a:endParaRPr>
          </a:p>
        </p:txBody>
      </p:sp>
      <p:grpSp>
        <p:nvGrpSpPr>
          <p:cNvPr id="142" name="図形グループ 141"/>
          <p:cNvGrpSpPr/>
          <p:nvPr/>
        </p:nvGrpSpPr>
        <p:grpSpPr>
          <a:xfrm>
            <a:off x="585886" y="2684759"/>
            <a:ext cx="3538726" cy="3640594"/>
            <a:chOff x="585886" y="2684759"/>
            <a:chExt cx="3538726" cy="3640594"/>
          </a:xfrm>
        </p:grpSpPr>
        <p:cxnSp>
          <p:nvCxnSpPr>
            <p:cNvPr id="28" name="直線矢印コネクタ 27"/>
            <p:cNvCxnSpPr>
              <a:stCxn id="76" idx="3"/>
              <a:endCxn id="58" idx="0"/>
            </p:cNvCxnSpPr>
            <p:nvPr/>
          </p:nvCxnSpPr>
          <p:spPr>
            <a:xfrm flipH="1">
              <a:off x="1864618" y="2955521"/>
              <a:ext cx="355106" cy="1329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円/楕円 75"/>
            <p:cNvSpPr/>
            <p:nvPr/>
          </p:nvSpPr>
          <p:spPr>
            <a:xfrm>
              <a:off x="2180173" y="272500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81" name="直線矢印コネクタ 80"/>
            <p:cNvCxnSpPr>
              <a:stCxn id="273" idx="3"/>
              <a:endCxn id="90" idx="0"/>
            </p:cNvCxnSpPr>
            <p:nvPr/>
          </p:nvCxnSpPr>
          <p:spPr>
            <a:xfrm flipH="1">
              <a:off x="1999391" y="3682227"/>
              <a:ext cx="234566" cy="1963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円/楕円 57"/>
            <p:cNvSpPr/>
            <p:nvPr/>
          </p:nvSpPr>
          <p:spPr>
            <a:xfrm>
              <a:off x="1729584" y="3088483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73" name="直線矢印コネクタ 72"/>
            <p:cNvCxnSpPr>
              <a:stCxn id="76" idx="5"/>
              <a:endCxn id="298" idx="1"/>
            </p:cNvCxnSpPr>
            <p:nvPr/>
          </p:nvCxnSpPr>
          <p:spPr>
            <a:xfrm>
              <a:off x="2410690" y="2955521"/>
              <a:ext cx="345442" cy="1316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1864357" y="387860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08" name="直線矢印コネクタ 107"/>
            <p:cNvCxnSpPr>
              <a:stCxn id="251" idx="5"/>
              <a:endCxn id="237" idx="0"/>
            </p:cNvCxnSpPr>
            <p:nvPr/>
          </p:nvCxnSpPr>
          <p:spPr>
            <a:xfrm>
              <a:off x="1174522" y="4218534"/>
              <a:ext cx="362739" cy="1432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円/楕円 120"/>
            <p:cNvSpPr/>
            <p:nvPr/>
          </p:nvSpPr>
          <p:spPr>
            <a:xfrm>
              <a:off x="3204020" y="344692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22" name="直線矢印コネクタ 121"/>
            <p:cNvCxnSpPr>
              <a:stCxn id="121" idx="3"/>
              <a:endCxn id="172" idx="0"/>
            </p:cNvCxnSpPr>
            <p:nvPr/>
          </p:nvCxnSpPr>
          <p:spPr>
            <a:xfrm flipH="1">
              <a:off x="3186506" y="3677441"/>
              <a:ext cx="57065" cy="8732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矢印コネクタ 122"/>
            <p:cNvCxnSpPr>
              <a:stCxn id="90" idx="5"/>
              <a:endCxn id="132" idx="0"/>
            </p:cNvCxnSpPr>
            <p:nvPr/>
          </p:nvCxnSpPr>
          <p:spPr>
            <a:xfrm>
              <a:off x="2094874" y="4109122"/>
              <a:ext cx="587314" cy="2526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円/楕円 131"/>
            <p:cNvSpPr/>
            <p:nvPr/>
          </p:nvSpPr>
          <p:spPr>
            <a:xfrm>
              <a:off x="2547154" y="436178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10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34" name="テキスト ボックス 133"/>
            <p:cNvSpPr txBox="1"/>
            <p:nvPr/>
          </p:nvSpPr>
          <p:spPr>
            <a:xfrm>
              <a:off x="1896234" y="2684759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cxnSp>
          <p:nvCxnSpPr>
            <p:cNvPr id="145" name="直線矢印コネクタ 144"/>
            <p:cNvCxnSpPr>
              <a:stCxn id="132" idx="3"/>
              <a:endCxn id="150" idx="0"/>
            </p:cNvCxnSpPr>
            <p:nvPr/>
          </p:nvCxnSpPr>
          <p:spPr>
            <a:xfrm flipH="1">
              <a:off x="2355831" y="4592301"/>
              <a:ext cx="230874" cy="14629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円/楕円 149"/>
            <p:cNvSpPr/>
            <p:nvPr/>
          </p:nvSpPr>
          <p:spPr>
            <a:xfrm>
              <a:off x="2220797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72" name="円/楕円 171"/>
            <p:cNvSpPr/>
            <p:nvPr/>
          </p:nvSpPr>
          <p:spPr>
            <a:xfrm>
              <a:off x="3051472" y="4550669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8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75" name="直線矢印コネクタ 174"/>
            <p:cNvCxnSpPr>
              <a:stCxn id="172" idx="3"/>
              <a:endCxn id="287" idx="0"/>
            </p:cNvCxnSpPr>
            <p:nvPr/>
          </p:nvCxnSpPr>
          <p:spPr>
            <a:xfrm flipH="1">
              <a:off x="2997445" y="4781186"/>
              <a:ext cx="93578" cy="12740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矢印コネクタ 201"/>
            <p:cNvCxnSpPr>
              <a:stCxn id="251" idx="3"/>
              <a:endCxn id="276" idx="0"/>
            </p:cNvCxnSpPr>
            <p:nvPr/>
          </p:nvCxnSpPr>
          <p:spPr>
            <a:xfrm flipH="1">
              <a:off x="849633" y="4218534"/>
              <a:ext cx="133923" cy="18367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円/楕円 208"/>
            <p:cNvSpPr/>
            <p:nvPr/>
          </p:nvSpPr>
          <p:spPr>
            <a:xfrm>
              <a:off x="1792832" y="4922673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7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18" name="直線矢印コネクタ 217"/>
            <p:cNvCxnSpPr>
              <a:stCxn id="209" idx="3"/>
              <a:endCxn id="284" idx="0"/>
            </p:cNvCxnSpPr>
            <p:nvPr/>
          </p:nvCxnSpPr>
          <p:spPr>
            <a:xfrm flipH="1">
              <a:off x="1748925" y="5153190"/>
              <a:ext cx="83458" cy="9020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円/楕円 236"/>
            <p:cNvSpPr/>
            <p:nvPr/>
          </p:nvSpPr>
          <p:spPr>
            <a:xfrm>
              <a:off x="1402227" y="436178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9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46" name="直線矢印コネクタ 245"/>
            <p:cNvCxnSpPr>
              <a:stCxn id="237" idx="3"/>
              <a:endCxn id="280" idx="0"/>
            </p:cNvCxnSpPr>
            <p:nvPr/>
          </p:nvCxnSpPr>
          <p:spPr>
            <a:xfrm flipH="1">
              <a:off x="1316429" y="4592301"/>
              <a:ext cx="125349" cy="14629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円/楕円 250"/>
            <p:cNvSpPr/>
            <p:nvPr/>
          </p:nvSpPr>
          <p:spPr>
            <a:xfrm>
              <a:off x="944005" y="3988017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55" name="直線矢印コネクタ 254"/>
            <p:cNvCxnSpPr>
              <a:stCxn id="58" idx="3"/>
              <a:endCxn id="251" idx="0"/>
            </p:cNvCxnSpPr>
            <p:nvPr/>
          </p:nvCxnSpPr>
          <p:spPr>
            <a:xfrm flipH="1">
              <a:off x="1079039" y="3319000"/>
              <a:ext cx="690096" cy="6690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円/楕円 272"/>
            <p:cNvSpPr/>
            <p:nvPr/>
          </p:nvSpPr>
          <p:spPr>
            <a:xfrm>
              <a:off x="2194406" y="3451710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276" name="円/楕円 275"/>
            <p:cNvSpPr/>
            <p:nvPr/>
          </p:nvSpPr>
          <p:spPr>
            <a:xfrm>
              <a:off x="714599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280" name="円/楕円 279"/>
            <p:cNvSpPr/>
            <p:nvPr/>
          </p:nvSpPr>
          <p:spPr>
            <a:xfrm>
              <a:off x="1181395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284" name="円/楕円 283"/>
            <p:cNvSpPr/>
            <p:nvPr/>
          </p:nvSpPr>
          <p:spPr>
            <a:xfrm>
              <a:off x="1613891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287" name="円/楕円 286"/>
            <p:cNvSpPr/>
            <p:nvPr/>
          </p:nvSpPr>
          <p:spPr>
            <a:xfrm>
              <a:off x="2862411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1" name="直線矢印コネクタ 290"/>
            <p:cNvCxnSpPr>
              <a:stCxn id="58" idx="5"/>
              <a:endCxn id="273" idx="0"/>
            </p:cNvCxnSpPr>
            <p:nvPr/>
          </p:nvCxnSpPr>
          <p:spPr>
            <a:xfrm>
              <a:off x="1960101" y="3319000"/>
              <a:ext cx="369339" cy="1327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8" name="円/楕円 297"/>
            <p:cNvSpPr/>
            <p:nvPr/>
          </p:nvSpPr>
          <p:spPr>
            <a:xfrm>
              <a:off x="2716581" y="3047644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13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00" name="直線矢印コネクタ 299"/>
            <p:cNvCxnSpPr>
              <a:stCxn id="298" idx="5"/>
              <a:endCxn id="121" idx="1"/>
            </p:cNvCxnSpPr>
            <p:nvPr/>
          </p:nvCxnSpPr>
          <p:spPr>
            <a:xfrm>
              <a:off x="2947098" y="3278161"/>
              <a:ext cx="296473" cy="2083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矢印コネクタ 210"/>
            <p:cNvCxnSpPr>
              <a:stCxn id="90" idx="4"/>
              <a:endCxn id="209" idx="0"/>
            </p:cNvCxnSpPr>
            <p:nvPr/>
          </p:nvCxnSpPr>
          <p:spPr>
            <a:xfrm flipH="1">
              <a:off x="1927866" y="4148673"/>
              <a:ext cx="71525" cy="774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テキスト ボックス 287"/>
            <p:cNvSpPr txBox="1"/>
            <p:nvPr/>
          </p:nvSpPr>
          <p:spPr>
            <a:xfrm>
              <a:off x="2426339" y="268912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290" name="テキスト ボックス 289"/>
            <p:cNvSpPr txBox="1"/>
            <p:nvPr/>
          </p:nvSpPr>
          <p:spPr>
            <a:xfrm>
              <a:off x="2986028" y="303621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04" name="テキスト ボックス 303"/>
            <p:cNvSpPr txBox="1"/>
            <p:nvPr/>
          </p:nvSpPr>
          <p:spPr>
            <a:xfrm>
              <a:off x="1921731" y="343494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05" name="テキスト ボックス 304"/>
            <p:cNvSpPr txBox="1"/>
            <p:nvPr/>
          </p:nvSpPr>
          <p:spPr>
            <a:xfrm>
              <a:off x="1965929" y="306842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06" name="テキスト ボックス 305"/>
            <p:cNvSpPr txBox="1"/>
            <p:nvPr/>
          </p:nvSpPr>
          <p:spPr>
            <a:xfrm>
              <a:off x="1454870" y="307143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07" name="テキスト ボックス 306"/>
            <p:cNvSpPr txBox="1"/>
            <p:nvPr/>
          </p:nvSpPr>
          <p:spPr>
            <a:xfrm>
              <a:off x="1214073" y="331736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08" name="テキスト ボックス 307"/>
            <p:cNvSpPr txBox="1"/>
            <p:nvPr/>
          </p:nvSpPr>
          <p:spPr>
            <a:xfrm>
              <a:off x="994809" y="349678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20" name="円/楕円 319"/>
            <p:cNvSpPr/>
            <p:nvPr/>
          </p:nvSpPr>
          <p:spPr>
            <a:xfrm>
              <a:off x="3428658" y="3988017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11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21" name="直線矢印コネクタ 320"/>
            <p:cNvCxnSpPr>
              <a:stCxn id="121" idx="5"/>
              <a:endCxn id="320" idx="0"/>
            </p:cNvCxnSpPr>
            <p:nvPr/>
          </p:nvCxnSpPr>
          <p:spPr>
            <a:xfrm>
              <a:off x="3434537" y="3677441"/>
              <a:ext cx="129155" cy="3105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矢印コネクタ 321"/>
            <p:cNvCxnSpPr>
              <a:stCxn id="320" idx="5"/>
              <a:endCxn id="323" idx="0"/>
            </p:cNvCxnSpPr>
            <p:nvPr/>
          </p:nvCxnSpPr>
          <p:spPr>
            <a:xfrm>
              <a:off x="3659175" y="4218534"/>
              <a:ext cx="235956" cy="18367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3" name="円/楕円 322"/>
            <p:cNvSpPr/>
            <p:nvPr/>
          </p:nvSpPr>
          <p:spPr>
            <a:xfrm>
              <a:off x="3760097" y="6055285"/>
              <a:ext cx="270068" cy="27006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330" name="テキスト ボックス 329"/>
            <p:cNvSpPr txBox="1"/>
            <p:nvPr/>
          </p:nvSpPr>
          <p:spPr>
            <a:xfrm>
              <a:off x="714599" y="407396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31" name="テキスト ボックス 330"/>
            <p:cNvSpPr txBox="1"/>
            <p:nvPr/>
          </p:nvSpPr>
          <p:spPr>
            <a:xfrm>
              <a:off x="691253" y="4280539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32" name="テキスト ボックス 331"/>
            <p:cNvSpPr txBox="1"/>
            <p:nvPr/>
          </p:nvSpPr>
          <p:spPr>
            <a:xfrm>
              <a:off x="674373" y="448711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33" name="テキスト ボックス 332"/>
            <p:cNvSpPr txBox="1"/>
            <p:nvPr/>
          </p:nvSpPr>
          <p:spPr>
            <a:xfrm>
              <a:off x="649875" y="469368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643428" y="490025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629795" y="510683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36" name="テキスト ボックス 335"/>
            <p:cNvSpPr txBox="1"/>
            <p:nvPr/>
          </p:nvSpPr>
          <p:spPr>
            <a:xfrm>
              <a:off x="614370" y="53134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37" name="テキスト ボックス 336"/>
            <p:cNvSpPr txBox="1"/>
            <p:nvPr/>
          </p:nvSpPr>
          <p:spPr>
            <a:xfrm>
              <a:off x="603937" y="551997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38" name="テキスト ボックス 337"/>
            <p:cNvSpPr txBox="1"/>
            <p:nvPr/>
          </p:nvSpPr>
          <p:spPr>
            <a:xfrm>
              <a:off x="585886" y="572655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41" name="テキスト ボックス 340"/>
            <p:cNvSpPr txBox="1"/>
            <p:nvPr/>
          </p:nvSpPr>
          <p:spPr>
            <a:xfrm>
              <a:off x="1214073" y="394895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44" name="テキスト ボックス 343"/>
            <p:cNvSpPr txBox="1"/>
            <p:nvPr/>
          </p:nvSpPr>
          <p:spPr>
            <a:xfrm>
              <a:off x="1147957" y="464295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45" name="テキスト ボックス 344"/>
            <p:cNvSpPr txBox="1"/>
            <p:nvPr/>
          </p:nvSpPr>
          <p:spPr>
            <a:xfrm>
              <a:off x="1134324" y="4849526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46" name="テキスト ボックス 345"/>
            <p:cNvSpPr txBox="1"/>
            <p:nvPr/>
          </p:nvSpPr>
          <p:spPr>
            <a:xfrm>
              <a:off x="1118899" y="5056099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47" name="テキスト ボックス 346"/>
            <p:cNvSpPr txBox="1"/>
            <p:nvPr/>
          </p:nvSpPr>
          <p:spPr>
            <a:xfrm>
              <a:off x="1108466" y="5262672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48" name="テキスト ボックス 347"/>
            <p:cNvSpPr txBox="1"/>
            <p:nvPr/>
          </p:nvSpPr>
          <p:spPr>
            <a:xfrm>
              <a:off x="1090415" y="546924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49" name="テキスト ボックス 348"/>
            <p:cNvSpPr txBox="1"/>
            <p:nvPr/>
          </p:nvSpPr>
          <p:spPr>
            <a:xfrm>
              <a:off x="2214749" y="3859269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52" name="テキスト ボックス 351"/>
            <p:cNvSpPr txBox="1"/>
            <p:nvPr/>
          </p:nvSpPr>
          <p:spPr>
            <a:xfrm>
              <a:off x="1692295" y="396986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53" name="テキスト ボックス 352"/>
            <p:cNvSpPr txBox="1"/>
            <p:nvPr/>
          </p:nvSpPr>
          <p:spPr>
            <a:xfrm>
              <a:off x="1676870" y="417643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54" name="テキスト ボックス 353"/>
            <p:cNvSpPr txBox="1"/>
            <p:nvPr/>
          </p:nvSpPr>
          <p:spPr>
            <a:xfrm>
              <a:off x="1666437" y="438301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55" name="テキスト ボックス 354"/>
            <p:cNvSpPr txBox="1"/>
            <p:nvPr/>
          </p:nvSpPr>
          <p:spPr>
            <a:xfrm>
              <a:off x="1648386" y="458958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56" name="テキスト ボックス 355"/>
            <p:cNvSpPr txBox="1"/>
            <p:nvPr/>
          </p:nvSpPr>
          <p:spPr>
            <a:xfrm>
              <a:off x="1552274" y="49847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57" name="テキスト ボックス 356"/>
            <p:cNvSpPr txBox="1"/>
            <p:nvPr/>
          </p:nvSpPr>
          <p:spPr>
            <a:xfrm>
              <a:off x="1545088" y="514614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58" name="テキスト ボックス 357"/>
            <p:cNvSpPr txBox="1"/>
            <p:nvPr/>
          </p:nvSpPr>
          <p:spPr>
            <a:xfrm>
              <a:off x="1529663" y="533338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59" name="テキスト ボックス 358"/>
            <p:cNvSpPr txBox="1"/>
            <p:nvPr/>
          </p:nvSpPr>
          <p:spPr>
            <a:xfrm>
              <a:off x="1519230" y="550771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60" name="テキスト ボックス 359"/>
            <p:cNvSpPr txBox="1"/>
            <p:nvPr/>
          </p:nvSpPr>
          <p:spPr>
            <a:xfrm>
              <a:off x="1501179" y="5688503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66" name="テキスト ボックス 365"/>
            <p:cNvSpPr txBox="1"/>
            <p:nvPr/>
          </p:nvSpPr>
          <p:spPr>
            <a:xfrm>
              <a:off x="2296183" y="458731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67" name="テキスト ボックス 366"/>
            <p:cNvSpPr txBox="1"/>
            <p:nvPr/>
          </p:nvSpPr>
          <p:spPr>
            <a:xfrm>
              <a:off x="2263209" y="479389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68" name="テキスト ボックス 367"/>
            <p:cNvSpPr txBox="1"/>
            <p:nvPr/>
          </p:nvSpPr>
          <p:spPr>
            <a:xfrm>
              <a:off x="2221996" y="500046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69" name="テキスト ボックス 368"/>
            <p:cNvSpPr txBox="1"/>
            <p:nvPr/>
          </p:nvSpPr>
          <p:spPr>
            <a:xfrm>
              <a:off x="2192222" y="520703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70" name="テキスト ボックス 369"/>
            <p:cNvSpPr txBox="1"/>
            <p:nvPr/>
          </p:nvSpPr>
          <p:spPr>
            <a:xfrm>
              <a:off x="2161277" y="541361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75" name="テキスト ボックス 374"/>
            <p:cNvSpPr txBox="1"/>
            <p:nvPr/>
          </p:nvSpPr>
          <p:spPr>
            <a:xfrm>
              <a:off x="2973689" y="355769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76" name="テキスト ボックス 375"/>
            <p:cNvSpPr txBox="1"/>
            <p:nvPr/>
          </p:nvSpPr>
          <p:spPr>
            <a:xfrm>
              <a:off x="2958264" y="376426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77" name="テキスト ボックス 376"/>
            <p:cNvSpPr txBox="1"/>
            <p:nvPr/>
          </p:nvSpPr>
          <p:spPr>
            <a:xfrm>
              <a:off x="2947831" y="397084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78" name="テキスト ボックス 377"/>
            <p:cNvSpPr txBox="1"/>
            <p:nvPr/>
          </p:nvSpPr>
          <p:spPr>
            <a:xfrm>
              <a:off x="2929780" y="417741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79" name="テキスト ボックス 378"/>
            <p:cNvSpPr txBox="1"/>
            <p:nvPr/>
          </p:nvSpPr>
          <p:spPr>
            <a:xfrm>
              <a:off x="2806995" y="470269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80" name="テキスト ボックス 379"/>
            <p:cNvSpPr txBox="1"/>
            <p:nvPr/>
          </p:nvSpPr>
          <p:spPr>
            <a:xfrm>
              <a:off x="2793362" y="490927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81" name="テキスト ボックス 380"/>
            <p:cNvSpPr txBox="1"/>
            <p:nvPr/>
          </p:nvSpPr>
          <p:spPr>
            <a:xfrm>
              <a:off x="2777937" y="511584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82" name="テキスト ボックス 381"/>
            <p:cNvSpPr txBox="1"/>
            <p:nvPr/>
          </p:nvSpPr>
          <p:spPr>
            <a:xfrm>
              <a:off x="2767504" y="532241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83" name="テキスト ボックス 382"/>
            <p:cNvSpPr txBox="1"/>
            <p:nvPr/>
          </p:nvSpPr>
          <p:spPr>
            <a:xfrm>
              <a:off x="2749453" y="552899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84" name="テキスト ボックス 383"/>
            <p:cNvSpPr txBox="1"/>
            <p:nvPr/>
          </p:nvSpPr>
          <p:spPr>
            <a:xfrm>
              <a:off x="3455510" y="356137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85" name="テキスト ボックス 384"/>
            <p:cNvSpPr txBox="1"/>
            <p:nvPr/>
          </p:nvSpPr>
          <p:spPr>
            <a:xfrm>
              <a:off x="3652662" y="4333158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86" name="テキスト ボックス 385"/>
            <p:cNvSpPr txBox="1"/>
            <p:nvPr/>
          </p:nvSpPr>
          <p:spPr>
            <a:xfrm>
              <a:off x="3689853" y="453973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87" name="テキスト ボックス 386"/>
            <p:cNvSpPr txBox="1"/>
            <p:nvPr/>
          </p:nvSpPr>
          <p:spPr>
            <a:xfrm>
              <a:off x="3727044" y="4746304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88" name="テキスト ボックス 387"/>
            <p:cNvSpPr txBox="1"/>
            <p:nvPr/>
          </p:nvSpPr>
          <p:spPr>
            <a:xfrm>
              <a:off x="3764235" y="4952877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389" name="テキスト ボックス 388"/>
            <p:cNvSpPr txBox="1"/>
            <p:nvPr/>
          </p:nvSpPr>
          <p:spPr>
            <a:xfrm>
              <a:off x="3801424" y="5159450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153" name="図形グループ 152"/>
          <p:cNvGrpSpPr/>
          <p:nvPr/>
        </p:nvGrpSpPr>
        <p:grpSpPr>
          <a:xfrm>
            <a:off x="5443794" y="2942421"/>
            <a:ext cx="1499790" cy="1915886"/>
            <a:chOff x="6261688" y="2866791"/>
            <a:chExt cx="1499790" cy="1915886"/>
          </a:xfrm>
        </p:grpSpPr>
        <p:sp>
          <p:nvSpPr>
            <p:cNvPr id="154" name="円/楕円 153"/>
            <p:cNvSpPr/>
            <p:nvPr/>
          </p:nvSpPr>
          <p:spPr>
            <a:xfrm>
              <a:off x="7021641" y="2943912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0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6572367" y="3304593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157" name="円/楕円 156"/>
            <p:cNvSpPr/>
            <p:nvPr/>
          </p:nvSpPr>
          <p:spPr>
            <a:xfrm>
              <a:off x="6279386" y="358672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158" name="円/楕円 157"/>
            <p:cNvSpPr/>
            <p:nvPr/>
          </p:nvSpPr>
          <p:spPr>
            <a:xfrm>
              <a:off x="7035173" y="3673168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160" name="円/楕円 159"/>
            <p:cNvSpPr/>
            <p:nvPr/>
          </p:nvSpPr>
          <p:spPr>
            <a:xfrm>
              <a:off x="6710739" y="4096520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7388021" y="4577917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63" name="直線矢印コネクタ 162"/>
            <p:cNvCxnSpPr>
              <a:stCxn id="154" idx="3"/>
              <a:endCxn id="156" idx="0"/>
            </p:cNvCxnSpPr>
            <p:nvPr/>
          </p:nvCxnSpPr>
          <p:spPr>
            <a:xfrm flipH="1">
              <a:off x="6674747" y="3118686"/>
              <a:ext cx="376880" cy="18590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4" name="直線矢印コネクタ 163"/>
            <p:cNvCxnSpPr>
              <a:stCxn id="156" idx="3"/>
              <a:endCxn id="157" idx="7"/>
            </p:cNvCxnSpPr>
            <p:nvPr/>
          </p:nvCxnSpPr>
          <p:spPr>
            <a:xfrm flipH="1">
              <a:off x="6454160" y="3479367"/>
              <a:ext cx="148193" cy="13734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5" name="直線矢印コネクタ 164"/>
            <p:cNvCxnSpPr>
              <a:stCxn id="156" idx="5"/>
              <a:endCxn id="158" idx="0"/>
            </p:cNvCxnSpPr>
            <p:nvPr/>
          </p:nvCxnSpPr>
          <p:spPr>
            <a:xfrm>
              <a:off x="6747141" y="3479367"/>
              <a:ext cx="390412" cy="193801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6" name="直線矢印コネクタ 165"/>
            <p:cNvCxnSpPr>
              <a:stCxn id="158" idx="3"/>
              <a:endCxn id="160" idx="0"/>
            </p:cNvCxnSpPr>
            <p:nvPr/>
          </p:nvCxnSpPr>
          <p:spPr>
            <a:xfrm flipH="1">
              <a:off x="6813119" y="3847942"/>
              <a:ext cx="252040" cy="24857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7" name="直線矢印コネクタ 166"/>
            <p:cNvCxnSpPr>
              <a:stCxn id="160" idx="5"/>
              <a:endCxn id="161" idx="0"/>
            </p:cNvCxnSpPr>
            <p:nvPr/>
          </p:nvCxnSpPr>
          <p:spPr>
            <a:xfrm>
              <a:off x="6885513" y="4271294"/>
              <a:ext cx="604888" cy="30662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68" name="円/楕円 167"/>
            <p:cNvSpPr/>
            <p:nvPr/>
          </p:nvSpPr>
          <p:spPr>
            <a:xfrm>
              <a:off x="7556718" y="3267003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169" name="直線矢印コネクタ 168"/>
            <p:cNvCxnSpPr>
              <a:stCxn id="154" idx="5"/>
              <a:endCxn id="168" idx="1"/>
            </p:cNvCxnSpPr>
            <p:nvPr/>
          </p:nvCxnSpPr>
          <p:spPr>
            <a:xfrm>
              <a:off x="7196415" y="3118686"/>
              <a:ext cx="390289" cy="17830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70" name="テキスト ボックス 169"/>
            <p:cNvSpPr txBox="1"/>
            <p:nvPr/>
          </p:nvSpPr>
          <p:spPr>
            <a:xfrm>
              <a:off x="6704679" y="286679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6261688" y="325345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6774895" y="3248677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77" name="テキスト ボックス 176"/>
            <p:cNvSpPr txBox="1"/>
            <p:nvPr/>
          </p:nvSpPr>
          <p:spPr>
            <a:xfrm>
              <a:off x="6729736" y="361568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83" name="テキスト ボックス 182"/>
            <p:cNvSpPr txBox="1"/>
            <p:nvPr/>
          </p:nvSpPr>
          <p:spPr>
            <a:xfrm>
              <a:off x="7024651" y="4038948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184" name="テキスト ボックス 183"/>
            <p:cNvSpPr txBox="1"/>
            <p:nvPr/>
          </p:nvSpPr>
          <p:spPr>
            <a:xfrm>
              <a:off x="7236997" y="287178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390" name="図形グループ 389"/>
          <p:cNvGrpSpPr/>
          <p:nvPr/>
        </p:nvGrpSpPr>
        <p:grpSpPr>
          <a:xfrm>
            <a:off x="5443794" y="2945902"/>
            <a:ext cx="1499790" cy="1915886"/>
            <a:chOff x="6261688" y="2866791"/>
            <a:chExt cx="1499790" cy="1915886"/>
          </a:xfrm>
        </p:grpSpPr>
        <p:sp>
          <p:nvSpPr>
            <p:cNvPr id="391" name="円/楕円 390"/>
            <p:cNvSpPr/>
            <p:nvPr/>
          </p:nvSpPr>
          <p:spPr>
            <a:xfrm>
              <a:off x="7021641" y="2943912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0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392" name="円/楕円 391"/>
            <p:cNvSpPr/>
            <p:nvPr/>
          </p:nvSpPr>
          <p:spPr>
            <a:xfrm>
              <a:off x="6572367" y="3304593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1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393" name="円/楕円 392"/>
            <p:cNvSpPr/>
            <p:nvPr/>
          </p:nvSpPr>
          <p:spPr>
            <a:xfrm>
              <a:off x="6279386" y="3586726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3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394" name="円/楕円 393"/>
            <p:cNvSpPr/>
            <p:nvPr/>
          </p:nvSpPr>
          <p:spPr>
            <a:xfrm>
              <a:off x="7035173" y="3673168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2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395" name="円/楕円 394"/>
            <p:cNvSpPr/>
            <p:nvPr/>
          </p:nvSpPr>
          <p:spPr>
            <a:xfrm>
              <a:off x="6710739" y="4096520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5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sp>
          <p:nvSpPr>
            <p:cNvPr id="396" name="円/楕円 395"/>
            <p:cNvSpPr/>
            <p:nvPr/>
          </p:nvSpPr>
          <p:spPr>
            <a:xfrm>
              <a:off x="7388021" y="4577917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6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397" name="直線矢印コネクタ 396"/>
            <p:cNvCxnSpPr>
              <a:stCxn id="391" idx="3"/>
              <a:endCxn id="392" idx="0"/>
            </p:cNvCxnSpPr>
            <p:nvPr/>
          </p:nvCxnSpPr>
          <p:spPr>
            <a:xfrm flipH="1">
              <a:off x="6674747" y="3118686"/>
              <a:ext cx="376880" cy="18590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8" name="直線矢印コネクタ 397"/>
            <p:cNvCxnSpPr>
              <a:stCxn id="392" idx="3"/>
              <a:endCxn id="393" idx="7"/>
            </p:cNvCxnSpPr>
            <p:nvPr/>
          </p:nvCxnSpPr>
          <p:spPr>
            <a:xfrm flipH="1">
              <a:off x="6454160" y="3479367"/>
              <a:ext cx="148193" cy="137345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9" name="直線矢印コネクタ 398"/>
            <p:cNvCxnSpPr>
              <a:stCxn id="392" idx="5"/>
              <a:endCxn id="394" idx="0"/>
            </p:cNvCxnSpPr>
            <p:nvPr/>
          </p:nvCxnSpPr>
          <p:spPr>
            <a:xfrm>
              <a:off x="6747141" y="3479367"/>
              <a:ext cx="390412" cy="193801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0" name="直線矢印コネクタ 399"/>
            <p:cNvCxnSpPr>
              <a:stCxn id="394" idx="3"/>
              <a:endCxn id="395" idx="0"/>
            </p:cNvCxnSpPr>
            <p:nvPr/>
          </p:nvCxnSpPr>
          <p:spPr>
            <a:xfrm flipH="1">
              <a:off x="6813119" y="3847942"/>
              <a:ext cx="252040" cy="24857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1" name="直線矢印コネクタ 400"/>
            <p:cNvCxnSpPr>
              <a:stCxn id="395" idx="5"/>
              <a:endCxn id="396" idx="0"/>
            </p:cNvCxnSpPr>
            <p:nvPr/>
          </p:nvCxnSpPr>
          <p:spPr>
            <a:xfrm>
              <a:off x="6885513" y="4271294"/>
              <a:ext cx="604888" cy="30662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02" name="円/楕円 401"/>
            <p:cNvSpPr/>
            <p:nvPr/>
          </p:nvSpPr>
          <p:spPr>
            <a:xfrm>
              <a:off x="7556718" y="3267003"/>
              <a:ext cx="204760" cy="204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rtlCol="0" anchor="ctr">
              <a:noAutofit/>
            </a:bodyPr>
            <a:lstStyle/>
            <a:p>
              <a:pPr algn="ctr"/>
              <a:r>
                <a:rPr kumimoji="1" lang="en-US" altLang="ja-JP" sz="1600" dirty="0" smtClean="0">
                  <a:latin typeface="Times New Roman"/>
                  <a:cs typeface="Times New Roman"/>
                </a:rPr>
                <a:t>4</a:t>
              </a:r>
              <a:endParaRPr kumimoji="1" lang="ja-JP" altLang="en-US" sz="1600" dirty="0">
                <a:latin typeface="Times New Roman"/>
                <a:cs typeface="Times New Roman"/>
              </a:endParaRPr>
            </a:p>
          </p:txBody>
        </p:sp>
        <p:cxnSp>
          <p:nvCxnSpPr>
            <p:cNvPr id="403" name="直線矢印コネクタ 402"/>
            <p:cNvCxnSpPr>
              <a:stCxn id="391" idx="5"/>
              <a:endCxn id="402" idx="1"/>
            </p:cNvCxnSpPr>
            <p:nvPr/>
          </p:nvCxnSpPr>
          <p:spPr>
            <a:xfrm>
              <a:off x="7196415" y="3118686"/>
              <a:ext cx="390289" cy="178303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04" name="テキスト ボックス 403"/>
            <p:cNvSpPr txBox="1"/>
            <p:nvPr/>
          </p:nvSpPr>
          <p:spPr>
            <a:xfrm>
              <a:off x="6704679" y="2866791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5" name="テキスト ボックス 404"/>
            <p:cNvSpPr txBox="1"/>
            <p:nvPr/>
          </p:nvSpPr>
          <p:spPr>
            <a:xfrm>
              <a:off x="6261688" y="325345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6" name="テキスト ボックス 405"/>
            <p:cNvSpPr txBox="1"/>
            <p:nvPr/>
          </p:nvSpPr>
          <p:spPr>
            <a:xfrm>
              <a:off x="6774895" y="3248677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7" name="テキスト ボックス 406"/>
            <p:cNvSpPr txBox="1"/>
            <p:nvPr/>
          </p:nvSpPr>
          <p:spPr>
            <a:xfrm>
              <a:off x="6729736" y="3615685"/>
              <a:ext cx="32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a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8" name="テキスト ボックス 407"/>
            <p:cNvSpPr txBox="1"/>
            <p:nvPr/>
          </p:nvSpPr>
          <p:spPr>
            <a:xfrm>
              <a:off x="7024651" y="4038948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  <p:sp>
          <p:nvSpPr>
            <p:cNvPr id="409" name="テキスト ボックス 408"/>
            <p:cNvSpPr txBox="1"/>
            <p:nvPr/>
          </p:nvSpPr>
          <p:spPr>
            <a:xfrm>
              <a:off x="7236997" y="2871783"/>
              <a:ext cx="333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Courier New"/>
                  <a:cs typeface="Courier New"/>
                </a:rPr>
                <a:t>b</a:t>
              </a:r>
              <a:endParaRPr kumimoji="1" lang="ja-JP" altLang="en-US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785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4419E-6 3.05253E-6 L -0.43618 -0.0377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9" y="-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デザート">
  <a:themeElements>
    <a:clrScheme name="スカイ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デザート.thmx</Template>
  <TotalTime>11372</TotalTime>
  <Words>3429</Words>
  <Application>Microsoft Macintosh PowerPoint</Application>
  <PresentationFormat>画面に合わせる (4:3)</PresentationFormat>
  <Paragraphs>1519</Paragraphs>
  <Slides>28</Slides>
  <Notes>7</Notes>
  <HiddenSlides>3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デザート</vt:lpstr>
      <vt:lpstr>Efficient LZ78 factorization of grammar compressed text</vt:lpstr>
      <vt:lpstr>Outline</vt:lpstr>
      <vt:lpstr>Background</vt:lpstr>
      <vt:lpstr>LZ78 Factorization [Ziv&amp;Lempel ’78]</vt:lpstr>
      <vt:lpstr>Straight Line Programs</vt:lpstr>
      <vt:lpstr>Problem: SLP to LZ78</vt:lpstr>
      <vt:lpstr>Our Results</vt:lpstr>
      <vt:lpstr>LZ78 Factorization using a  Suffix Tree</vt:lpstr>
      <vt:lpstr>Suffix Tree &amp; LZ78</vt:lpstr>
      <vt:lpstr>LZ78 Factorization on Suffix Tree</vt:lpstr>
      <vt:lpstr>SLP to LZ78</vt:lpstr>
      <vt:lpstr>Our algorithm: SLP to LZ78</vt:lpstr>
      <vt:lpstr>Important Concept: Stabbing</vt:lpstr>
      <vt:lpstr>Substrings stabbed by Xi</vt:lpstr>
      <vt:lpstr>LZ78 Factorization from SLP</vt:lpstr>
      <vt:lpstr>Example</vt:lpstr>
      <vt:lpstr>GST &amp; LZ78 Factors</vt:lpstr>
      <vt:lpstr>LZ78 Factorization on GST</vt:lpstr>
      <vt:lpstr>LZ78 Factorization on GST</vt:lpstr>
      <vt:lpstr>LZ78 Factorization on GST</vt:lpstr>
      <vt:lpstr>LZ78 Factorization on GST</vt:lpstr>
      <vt:lpstr>LZ78 Factorization on GST</vt:lpstr>
      <vt:lpstr>LZ78 Factorization on GST</vt:lpstr>
      <vt:lpstr>Summary of Basic Algorithm</vt:lpstr>
      <vt:lpstr>(1) Improving ncN term to nL ≤ ncN</vt:lpstr>
      <vt:lpstr>(2) Improving ncN term to Nα ≤ N</vt:lpstr>
      <vt:lpstr>Example: Trie of size Nα for q = 4</vt:lpstr>
      <vt:lpstr>Summary</vt:lpstr>
    </vt:vector>
  </TitlesOfParts>
  <Company>九州大学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坂内 英夫</dc:creator>
  <cp:lastModifiedBy>坂内 英夫</cp:lastModifiedBy>
  <cp:revision>540</cp:revision>
  <dcterms:created xsi:type="dcterms:W3CDTF">2012-07-04T12:13:01Z</dcterms:created>
  <dcterms:modified xsi:type="dcterms:W3CDTF">2012-10-24T16:39:42Z</dcterms:modified>
</cp:coreProperties>
</file>